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eue Machina Ultra-Bold" charset="1" panose="00000900000000000000"/>
      <p:regular r:id="rId25"/>
    </p:embeddedFont>
    <p:embeddedFont>
      <p:font typeface="Montserrat" charset="1" panose="00000500000000000000"/>
      <p:regular r:id="rId26"/>
    </p:embeddedFont>
    <p:embeddedFont>
      <p:font typeface="Montserrat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3.pn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6.pn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3.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550371" y="-4904267"/>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3620518" y="6228248"/>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143411" y="7564858"/>
            <a:ext cx="7449220" cy="3640806"/>
          </a:xfrm>
          <a:custGeom>
            <a:avLst/>
            <a:gdLst/>
            <a:ahLst/>
            <a:cxnLst/>
            <a:rect r="r" b="b" t="t" l="l"/>
            <a:pathLst>
              <a:path h="3640806" w="7449220">
                <a:moveTo>
                  <a:pt x="0" y="0"/>
                </a:moveTo>
                <a:lnTo>
                  <a:pt x="7449220" y="0"/>
                </a:lnTo>
                <a:lnTo>
                  <a:pt x="7449220" y="3640807"/>
                </a:lnTo>
                <a:lnTo>
                  <a:pt x="0" y="3640807"/>
                </a:lnTo>
                <a:lnTo>
                  <a:pt x="0" y="0"/>
                </a:lnTo>
                <a:close/>
              </a:path>
            </a:pathLst>
          </a:custGeom>
          <a:blipFill>
            <a:blip r:embed="rId8"/>
            <a:stretch>
              <a:fillRect l="0" t="0" r="0" b="0"/>
            </a:stretch>
          </a:blipFill>
        </p:spPr>
      </p:sp>
      <p:sp>
        <p:nvSpPr>
          <p:cNvPr name="Freeform 6" id="6"/>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9"/>
            <a:stretch>
              <a:fillRect l="0" t="0" r="0" b="0"/>
            </a:stretch>
          </a:blipFill>
        </p:spPr>
      </p:sp>
      <p:sp>
        <p:nvSpPr>
          <p:cNvPr name="TextBox 7" id="7"/>
          <p:cNvSpPr txBox="true"/>
          <p:nvPr/>
        </p:nvSpPr>
        <p:spPr>
          <a:xfrm rot="0">
            <a:off x="2269270" y="1492344"/>
            <a:ext cx="13052389" cy="2806699"/>
          </a:xfrm>
          <a:prstGeom prst="rect">
            <a:avLst/>
          </a:prstGeom>
        </p:spPr>
        <p:txBody>
          <a:bodyPr anchor="t" rtlCol="false" tIns="0" lIns="0" bIns="0" rIns="0">
            <a:spAutoFit/>
          </a:bodyPr>
          <a:lstStyle/>
          <a:p>
            <a:pPr algn="ctr">
              <a:lnSpc>
                <a:spcPts val="11200"/>
              </a:lnSpc>
            </a:pPr>
            <a:r>
              <a:rPr lang="en-US" sz="8000">
                <a:solidFill>
                  <a:srgbClr val="FFFFFF"/>
                </a:solidFill>
                <a:latin typeface="Neue Machina Ultra-Bold"/>
              </a:rPr>
              <a:t>Canteen Management System.</a:t>
            </a:r>
          </a:p>
        </p:txBody>
      </p:sp>
      <p:sp>
        <p:nvSpPr>
          <p:cNvPr name="TextBox 8" id="8"/>
          <p:cNvSpPr txBox="true"/>
          <p:nvPr/>
        </p:nvSpPr>
        <p:spPr>
          <a:xfrm rot="0">
            <a:off x="1732774" y="7214040"/>
            <a:ext cx="5330681" cy="2546084"/>
          </a:xfrm>
          <a:prstGeom prst="rect">
            <a:avLst/>
          </a:prstGeom>
        </p:spPr>
        <p:txBody>
          <a:bodyPr anchor="t" rtlCol="false" tIns="0" lIns="0" bIns="0" rIns="0">
            <a:spAutoFit/>
          </a:bodyPr>
          <a:lstStyle/>
          <a:p>
            <a:pPr algn="ctr">
              <a:lnSpc>
                <a:spcPts val="3355"/>
              </a:lnSpc>
            </a:pPr>
            <a:r>
              <a:rPr lang="en-US" sz="2396">
                <a:solidFill>
                  <a:srgbClr val="FFFFFF"/>
                </a:solidFill>
                <a:latin typeface="Neue Machina Ultra-Bold"/>
              </a:rPr>
              <a:t>Name-Abhi Mehta</a:t>
            </a:r>
          </a:p>
          <a:p>
            <a:pPr algn="ctr">
              <a:lnSpc>
                <a:spcPts val="3355"/>
              </a:lnSpc>
            </a:pPr>
            <a:r>
              <a:rPr lang="en-US" sz="2396">
                <a:solidFill>
                  <a:srgbClr val="FFFFFF"/>
                </a:solidFill>
                <a:latin typeface="Neue Machina Ultra-Bold"/>
              </a:rPr>
              <a:t>     Reg. No.-221080001</a:t>
            </a:r>
          </a:p>
          <a:p>
            <a:pPr algn="ctr">
              <a:lnSpc>
                <a:spcPts val="3355"/>
              </a:lnSpc>
            </a:pPr>
            <a:r>
              <a:rPr lang="en-US" sz="2396">
                <a:solidFill>
                  <a:srgbClr val="FFFFFF"/>
                </a:solidFill>
                <a:latin typeface="Neue Machina Ultra-Bold"/>
              </a:rPr>
              <a:t>Year-2022-2026.</a:t>
            </a:r>
          </a:p>
          <a:p>
            <a:pPr algn="ctr">
              <a:lnSpc>
                <a:spcPts val="3355"/>
              </a:lnSpc>
            </a:pPr>
            <a:r>
              <a:rPr lang="en-US" sz="2396">
                <a:solidFill>
                  <a:srgbClr val="FFFFFF"/>
                </a:solidFill>
                <a:latin typeface="Neue Machina Ultra-Bold"/>
              </a:rPr>
              <a:t>Subject-DBMS</a:t>
            </a:r>
          </a:p>
          <a:p>
            <a:pPr algn="ctr">
              <a:lnSpc>
                <a:spcPts val="3355"/>
              </a:lnSpc>
            </a:pPr>
          </a:p>
          <a:p>
            <a:pPr algn="ctr">
              <a:lnSpc>
                <a:spcPts val="3355"/>
              </a:lnSpc>
            </a:pPr>
          </a:p>
        </p:txBody>
      </p:sp>
      <p:sp>
        <p:nvSpPr>
          <p:cNvPr name="Freeform 9" id="9"/>
          <p:cNvSpPr/>
          <p:nvPr/>
        </p:nvSpPr>
        <p:spPr>
          <a:xfrm flipH="false" flipV="false" rot="8100000">
            <a:off x="12948050" y="-3052505"/>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342393" y="7214040"/>
            <a:ext cx="5330681" cy="2546084"/>
          </a:xfrm>
          <a:prstGeom prst="rect">
            <a:avLst/>
          </a:prstGeom>
        </p:spPr>
        <p:txBody>
          <a:bodyPr anchor="t" rtlCol="false" tIns="0" lIns="0" bIns="0" rIns="0">
            <a:spAutoFit/>
          </a:bodyPr>
          <a:lstStyle/>
          <a:p>
            <a:pPr algn="ctr">
              <a:lnSpc>
                <a:spcPts val="3355"/>
              </a:lnSpc>
            </a:pPr>
            <a:r>
              <a:rPr lang="en-US" sz="2396">
                <a:solidFill>
                  <a:srgbClr val="FFFFFF"/>
                </a:solidFill>
                <a:latin typeface="Neue Machina Ultra-Bold"/>
              </a:rPr>
              <a:t>Name-Aayush Khirraiyya</a:t>
            </a:r>
          </a:p>
          <a:p>
            <a:pPr algn="ctr">
              <a:lnSpc>
                <a:spcPts val="3355"/>
              </a:lnSpc>
            </a:pPr>
            <a:r>
              <a:rPr lang="en-US" sz="2396">
                <a:solidFill>
                  <a:srgbClr val="FFFFFF"/>
                </a:solidFill>
                <a:latin typeface="Neue Machina Ultra-Bold"/>
              </a:rPr>
              <a:t>Reg. No.-221080001</a:t>
            </a:r>
          </a:p>
          <a:p>
            <a:pPr algn="ctr">
              <a:lnSpc>
                <a:spcPts val="3355"/>
              </a:lnSpc>
            </a:pPr>
            <a:r>
              <a:rPr lang="en-US" sz="2396">
                <a:solidFill>
                  <a:srgbClr val="FFFFFF"/>
                </a:solidFill>
                <a:latin typeface="Neue Machina Ultra-Bold"/>
              </a:rPr>
              <a:t>Year-2022-2026.</a:t>
            </a:r>
          </a:p>
          <a:p>
            <a:pPr algn="ctr">
              <a:lnSpc>
                <a:spcPts val="3355"/>
              </a:lnSpc>
            </a:pPr>
            <a:r>
              <a:rPr lang="en-US" sz="2396">
                <a:solidFill>
                  <a:srgbClr val="FFFFFF"/>
                </a:solidFill>
                <a:latin typeface="Neue Machina Ultra-Bold"/>
              </a:rPr>
              <a:t>Subject-DBMS</a:t>
            </a:r>
          </a:p>
          <a:p>
            <a:pPr algn="ctr">
              <a:lnSpc>
                <a:spcPts val="3355"/>
              </a:lnSpc>
            </a:pPr>
          </a:p>
          <a:p>
            <a:pPr algn="ctr">
              <a:lnSpc>
                <a:spcPts val="3355"/>
              </a:lnSpc>
            </a:pPr>
          </a:p>
        </p:txBody>
      </p:sp>
      <p:sp>
        <p:nvSpPr>
          <p:cNvPr name="TextBox 11" id="11"/>
          <p:cNvSpPr txBox="true"/>
          <p:nvPr/>
        </p:nvSpPr>
        <p:spPr>
          <a:xfrm rot="0">
            <a:off x="0" y="98324"/>
            <a:ext cx="5330681" cy="1271178"/>
          </a:xfrm>
          <a:prstGeom prst="rect">
            <a:avLst/>
          </a:prstGeom>
        </p:spPr>
        <p:txBody>
          <a:bodyPr anchor="t" rtlCol="false" tIns="0" lIns="0" bIns="0" rIns="0">
            <a:spAutoFit/>
          </a:bodyPr>
          <a:lstStyle/>
          <a:p>
            <a:pPr algn="ctr">
              <a:lnSpc>
                <a:spcPts val="3355"/>
              </a:lnSpc>
            </a:pPr>
            <a:r>
              <a:rPr lang="en-US" sz="2396">
                <a:solidFill>
                  <a:srgbClr val="FFFFFF"/>
                </a:solidFill>
                <a:latin typeface="Neue Machina Ultra-Bold"/>
              </a:rPr>
              <a:t>Faculty-Prof. V B Nikam</a:t>
            </a:r>
          </a:p>
          <a:p>
            <a:pPr algn="ctr">
              <a:lnSpc>
                <a:spcPts val="3355"/>
              </a:lnSpc>
            </a:pPr>
          </a:p>
          <a:p>
            <a:pPr algn="ctr">
              <a:lnSpc>
                <a:spcPts val="3355"/>
              </a:lnSpc>
            </a:pPr>
          </a:p>
        </p:txBody>
      </p:sp>
      <p:sp>
        <p:nvSpPr>
          <p:cNvPr name="TextBox 12" id="12"/>
          <p:cNvSpPr txBox="true"/>
          <p:nvPr/>
        </p:nvSpPr>
        <p:spPr>
          <a:xfrm rot="0">
            <a:off x="-798151" y="5003893"/>
            <a:ext cx="13052389" cy="1387474"/>
          </a:xfrm>
          <a:prstGeom prst="rect">
            <a:avLst/>
          </a:prstGeom>
        </p:spPr>
        <p:txBody>
          <a:bodyPr anchor="t" rtlCol="false" tIns="0" lIns="0" bIns="0" rIns="0">
            <a:spAutoFit/>
          </a:bodyPr>
          <a:lstStyle/>
          <a:p>
            <a:pPr algn="ctr">
              <a:lnSpc>
                <a:spcPts val="11200"/>
              </a:lnSpc>
            </a:pPr>
            <a:r>
              <a:rPr lang="en-US" sz="8000">
                <a:solidFill>
                  <a:srgbClr val="FFFFFF"/>
                </a:solidFill>
                <a:latin typeface="Neue Machina Ultra-Bold"/>
              </a:rPr>
              <a:t>Our Team-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589842" y="1482555"/>
            <a:ext cx="14882137" cy="8460393"/>
          </a:xfrm>
          <a:custGeom>
            <a:avLst/>
            <a:gdLst/>
            <a:ahLst/>
            <a:cxnLst/>
            <a:rect r="r" b="b" t="t" l="l"/>
            <a:pathLst>
              <a:path h="8460393" w="14882137">
                <a:moveTo>
                  <a:pt x="0" y="0"/>
                </a:moveTo>
                <a:lnTo>
                  <a:pt x="14882137" y="0"/>
                </a:lnTo>
                <a:lnTo>
                  <a:pt x="14882137" y="8460393"/>
                </a:lnTo>
                <a:lnTo>
                  <a:pt x="0" y="8460393"/>
                </a:lnTo>
                <a:lnTo>
                  <a:pt x="0" y="0"/>
                </a:lnTo>
                <a:close/>
              </a:path>
            </a:pathLst>
          </a:custGeom>
          <a:blipFill>
            <a:blip r:embed="rId8"/>
            <a:stretch>
              <a:fillRect l="0" t="0" r="0" b="0"/>
            </a:stretch>
          </a:blipFill>
        </p:spPr>
      </p:sp>
      <p:sp>
        <p:nvSpPr>
          <p:cNvPr name="TextBox 9" id="9"/>
          <p:cNvSpPr txBox="true"/>
          <p:nvPr/>
        </p:nvSpPr>
        <p:spPr>
          <a:xfrm rot="0">
            <a:off x="1589842" y="363394"/>
            <a:ext cx="12824682" cy="1119161"/>
          </a:xfrm>
          <a:prstGeom prst="rect">
            <a:avLst/>
          </a:prstGeom>
        </p:spPr>
        <p:txBody>
          <a:bodyPr anchor="t" rtlCol="false" tIns="0" lIns="0" bIns="0" rIns="0">
            <a:spAutoFit/>
          </a:bodyPr>
          <a:lstStyle/>
          <a:p>
            <a:pPr algn="l">
              <a:lnSpc>
                <a:spcPts val="9188"/>
              </a:lnSpc>
            </a:pPr>
            <a:r>
              <a:rPr lang="en-US" sz="6563">
                <a:solidFill>
                  <a:srgbClr val="FFFFFF"/>
                </a:solidFill>
                <a:latin typeface="Neue Machina Ultra-Bold"/>
              </a:rPr>
              <a:t>Final 3NF/BCNF Schema: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4916" y="2147278"/>
            <a:ext cx="5871547" cy="7996622"/>
          </a:xfrm>
          <a:custGeom>
            <a:avLst/>
            <a:gdLst/>
            <a:ahLst/>
            <a:cxnLst/>
            <a:rect r="r" b="b" t="t" l="l"/>
            <a:pathLst>
              <a:path h="7996622" w="5871547">
                <a:moveTo>
                  <a:pt x="0" y="0"/>
                </a:moveTo>
                <a:lnTo>
                  <a:pt x="5871547" y="0"/>
                </a:lnTo>
                <a:lnTo>
                  <a:pt x="5871547" y="7996622"/>
                </a:lnTo>
                <a:lnTo>
                  <a:pt x="0" y="7996622"/>
                </a:lnTo>
                <a:lnTo>
                  <a:pt x="0" y="0"/>
                </a:lnTo>
                <a:close/>
              </a:path>
            </a:pathLst>
          </a:custGeom>
          <a:blipFill>
            <a:blip r:embed="rId2"/>
            <a:stretch>
              <a:fillRect l="0" t="0" r="-4352" b="0"/>
            </a:stretch>
          </a:blipFill>
        </p:spPr>
      </p:sp>
      <p:sp>
        <p:nvSpPr>
          <p:cNvPr name="Freeform 3" id="3"/>
          <p:cNvSpPr/>
          <p:nvPr/>
        </p:nvSpPr>
        <p:spPr>
          <a:xfrm flipH="false" flipV="false" rot="0">
            <a:off x="6624792" y="2147278"/>
            <a:ext cx="5710119" cy="7996622"/>
          </a:xfrm>
          <a:custGeom>
            <a:avLst/>
            <a:gdLst/>
            <a:ahLst/>
            <a:cxnLst/>
            <a:rect r="r" b="b" t="t" l="l"/>
            <a:pathLst>
              <a:path h="7996622" w="5710119">
                <a:moveTo>
                  <a:pt x="0" y="0"/>
                </a:moveTo>
                <a:lnTo>
                  <a:pt x="5710118" y="0"/>
                </a:lnTo>
                <a:lnTo>
                  <a:pt x="5710118" y="7996622"/>
                </a:lnTo>
                <a:lnTo>
                  <a:pt x="0" y="7996622"/>
                </a:lnTo>
                <a:lnTo>
                  <a:pt x="0" y="0"/>
                </a:lnTo>
                <a:close/>
              </a:path>
            </a:pathLst>
          </a:custGeom>
          <a:blipFill>
            <a:blip r:embed="rId3"/>
            <a:stretch>
              <a:fillRect l="0" t="0" r="-6694" b="0"/>
            </a:stretch>
          </a:blipFill>
        </p:spPr>
      </p:sp>
      <p:sp>
        <p:nvSpPr>
          <p:cNvPr name="TextBox 4" id="4"/>
          <p:cNvSpPr txBox="true"/>
          <p:nvPr/>
        </p:nvSpPr>
        <p:spPr>
          <a:xfrm rot="0">
            <a:off x="976954" y="342900"/>
            <a:ext cx="10459019" cy="1016460"/>
          </a:xfrm>
          <a:prstGeom prst="rect">
            <a:avLst/>
          </a:prstGeom>
        </p:spPr>
        <p:txBody>
          <a:bodyPr anchor="t" rtlCol="false" tIns="0" lIns="0" bIns="0" rIns="0">
            <a:spAutoFit/>
          </a:bodyPr>
          <a:lstStyle/>
          <a:p>
            <a:pPr algn="l">
              <a:lnSpc>
                <a:spcPts val="8212"/>
              </a:lnSpc>
            </a:pPr>
            <a:r>
              <a:rPr lang="en-US" sz="5866">
                <a:solidFill>
                  <a:srgbClr val="FFFFFF"/>
                </a:solidFill>
                <a:latin typeface="Neue Machina Ultra-Bold"/>
              </a:rPr>
              <a:t>Data Queries:</a:t>
            </a:r>
          </a:p>
        </p:txBody>
      </p:sp>
      <p:sp>
        <p:nvSpPr>
          <p:cNvPr name="TextBox 5" id="5"/>
          <p:cNvSpPr txBox="true"/>
          <p:nvPr/>
        </p:nvSpPr>
        <p:spPr>
          <a:xfrm rot="0">
            <a:off x="976954" y="1292685"/>
            <a:ext cx="10459019" cy="555215"/>
          </a:xfrm>
          <a:prstGeom prst="rect">
            <a:avLst/>
          </a:prstGeom>
        </p:spPr>
        <p:txBody>
          <a:bodyPr anchor="t" rtlCol="false" tIns="0" lIns="0" bIns="0" rIns="0">
            <a:spAutoFit/>
          </a:bodyPr>
          <a:lstStyle/>
          <a:p>
            <a:pPr algn="l">
              <a:lnSpc>
                <a:spcPts val="4572"/>
              </a:lnSpc>
            </a:pPr>
            <a:r>
              <a:rPr lang="en-US" sz="3266">
                <a:solidFill>
                  <a:srgbClr val="FFFFFF"/>
                </a:solidFill>
                <a:latin typeface="Neue Machina Ultra-Bold"/>
              </a:rPr>
              <a:t>Insert,Update,Delete:</a:t>
            </a:r>
          </a:p>
        </p:txBody>
      </p:sp>
      <p:sp>
        <p:nvSpPr>
          <p:cNvPr name="Freeform 6" id="6"/>
          <p:cNvSpPr/>
          <p:nvPr/>
        </p:nvSpPr>
        <p:spPr>
          <a:xfrm flipH="false" flipV="false" rot="0">
            <a:off x="12604923" y="2219973"/>
            <a:ext cx="5472604" cy="7851232"/>
          </a:xfrm>
          <a:custGeom>
            <a:avLst/>
            <a:gdLst/>
            <a:ahLst/>
            <a:cxnLst/>
            <a:rect r="r" b="b" t="t" l="l"/>
            <a:pathLst>
              <a:path h="7851232" w="5472604">
                <a:moveTo>
                  <a:pt x="0" y="0"/>
                </a:moveTo>
                <a:lnTo>
                  <a:pt x="5472604" y="0"/>
                </a:lnTo>
                <a:lnTo>
                  <a:pt x="5472604" y="7851232"/>
                </a:lnTo>
                <a:lnTo>
                  <a:pt x="0" y="7851232"/>
                </a:lnTo>
                <a:lnTo>
                  <a:pt x="0" y="0"/>
                </a:lnTo>
                <a:close/>
              </a:path>
            </a:pathLst>
          </a:custGeom>
          <a:blipFill>
            <a:blip r:embed="rId4"/>
            <a:stretch>
              <a:fillRect l="0" t="0" r="-8561"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8659346" y="1353365"/>
            <a:ext cx="6456283" cy="8788592"/>
          </a:xfrm>
          <a:custGeom>
            <a:avLst/>
            <a:gdLst/>
            <a:ahLst/>
            <a:cxnLst/>
            <a:rect r="r" b="b" t="t" l="l"/>
            <a:pathLst>
              <a:path h="8788592" w="6456283">
                <a:moveTo>
                  <a:pt x="0" y="0"/>
                </a:moveTo>
                <a:lnTo>
                  <a:pt x="6456283" y="0"/>
                </a:lnTo>
                <a:lnTo>
                  <a:pt x="6456283" y="8788592"/>
                </a:lnTo>
                <a:lnTo>
                  <a:pt x="0" y="8788592"/>
                </a:lnTo>
                <a:lnTo>
                  <a:pt x="0" y="0"/>
                </a:lnTo>
                <a:close/>
              </a:path>
            </a:pathLst>
          </a:custGeom>
          <a:blipFill>
            <a:blip r:embed="rId2"/>
            <a:stretch>
              <a:fillRect l="0" t="0" r="0" b="0"/>
            </a:stretch>
          </a:blipFill>
        </p:spPr>
      </p:sp>
      <p:sp>
        <p:nvSpPr>
          <p:cNvPr name="Freeform 3" id="3"/>
          <p:cNvSpPr/>
          <p:nvPr/>
        </p:nvSpPr>
        <p:spPr>
          <a:xfrm flipH="false" flipV="false" rot="0">
            <a:off x="1028700" y="1353365"/>
            <a:ext cx="6635881" cy="8788592"/>
          </a:xfrm>
          <a:custGeom>
            <a:avLst/>
            <a:gdLst/>
            <a:ahLst/>
            <a:cxnLst/>
            <a:rect r="r" b="b" t="t" l="l"/>
            <a:pathLst>
              <a:path h="8788592" w="6635881">
                <a:moveTo>
                  <a:pt x="0" y="0"/>
                </a:moveTo>
                <a:lnTo>
                  <a:pt x="6635881" y="0"/>
                </a:lnTo>
                <a:lnTo>
                  <a:pt x="6635881" y="8788592"/>
                </a:lnTo>
                <a:lnTo>
                  <a:pt x="0" y="8788592"/>
                </a:lnTo>
                <a:lnTo>
                  <a:pt x="0" y="0"/>
                </a:lnTo>
                <a:close/>
              </a:path>
            </a:pathLst>
          </a:custGeom>
          <a:blipFill>
            <a:blip r:embed="rId3"/>
            <a:stretch>
              <a:fillRect l="0" t="0" r="0" b="0"/>
            </a:stretch>
          </a:blipFill>
        </p:spPr>
      </p:sp>
      <p:sp>
        <p:nvSpPr>
          <p:cNvPr name="TextBox 4" id="4"/>
          <p:cNvSpPr txBox="true"/>
          <p:nvPr/>
        </p:nvSpPr>
        <p:spPr>
          <a:xfrm rot="0">
            <a:off x="976954" y="342900"/>
            <a:ext cx="15762271" cy="1016460"/>
          </a:xfrm>
          <a:prstGeom prst="rect">
            <a:avLst/>
          </a:prstGeom>
        </p:spPr>
        <p:txBody>
          <a:bodyPr anchor="t" rtlCol="false" tIns="0" lIns="0" bIns="0" rIns="0">
            <a:spAutoFit/>
          </a:bodyPr>
          <a:lstStyle/>
          <a:p>
            <a:pPr algn="l">
              <a:lnSpc>
                <a:spcPts val="8212"/>
              </a:lnSpc>
            </a:pPr>
            <a:r>
              <a:rPr lang="en-US" sz="5866">
                <a:solidFill>
                  <a:srgbClr val="FFFFFF"/>
                </a:solidFill>
                <a:latin typeface="Neue Machina Ultra-Bold"/>
              </a:rPr>
              <a:t>Aggregate Functions: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243052" y="1752086"/>
            <a:ext cx="7003683" cy="8277080"/>
          </a:xfrm>
          <a:custGeom>
            <a:avLst/>
            <a:gdLst/>
            <a:ahLst/>
            <a:cxnLst/>
            <a:rect r="r" b="b" t="t" l="l"/>
            <a:pathLst>
              <a:path h="8277080" w="7003683">
                <a:moveTo>
                  <a:pt x="0" y="0"/>
                </a:moveTo>
                <a:lnTo>
                  <a:pt x="7003683" y="0"/>
                </a:lnTo>
                <a:lnTo>
                  <a:pt x="7003683" y="8277080"/>
                </a:lnTo>
                <a:lnTo>
                  <a:pt x="0" y="8277080"/>
                </a:lnTo>
                <a:lnTo>
                  <a:pt x="0" y="0"/>
                </a:lnTo>
                <a:close/>
              </a:path>
            </a:pathLst>
          </a:custGeom>
          <a:blipFill>
            <a:blip r:embed="rId2"/>
            <a:stretch>
              <a:fillRect l="0" t="0" r="0" b="0"/>
            </a:stretch>
          </a:blipFill>
        </p:spPr>
      </p:sp>
      <p:sp>
        <p:nvSpPr>
          <p:cNvPr name="Freeform 3" id="3"/>
          <p:cNvSpPr/>
          <p:nvPr/>
        </p:nvSpPr>
        <p:spPr>
          <a:xfrm flipH="false" flipV="false" rot="0">
            <a:off x="9389001" y="1752086"/>
            <a:ext cx="6587752" cy="8277080"/>
          </a:xfrm>
          <a:custGeom>
            <a:avLst/>
            <a:gdLst/>
            <a:ahLst/>
            <a:cxnLst/>
            <a:rect r="r" b="b" t="t" l="l"/>
            <a:pathLst>
              <a:path h="8277080" w="6587752">
                <a:moveTo>
                  <a:pt x="0" y="0"/>
                </a:moveTo>
                <a:lnTo>
                  <a:pt x="6587752" y="0"/>
                </a:lnTo>
                <a:lnTo>
                  <a:pt x="6587752" y="8277080"/>
                </a:lnTo>
                <a:lnTo>
                  <a:pt x="0" y="8277080"/>
                </a:lnTo>
                <a:lnTo>
                  <a:pt x="0" y="0"/>
                </a:lnTo>
                <a:close/>
              </a:path>
            </a:pathLst>
          </a:custGeom>
          <a:blipFill>
            <a:blip r:embed="rId3"/>
            <a:stretch>
              <a:fillRect l="0" t="0" r="0" b="0"/>
            </a:stretch>
          </a:blipFill>
        </p:spPr>
      </p:sp>
      <p:sp>
        <p:nvSpPr>
          <p:cNvPr name="TextBox 4" id="4"/>
          <p:cNvSpPr txBox="true"/>
          <p:nvPr/>
        </p:nvSpPr>
        <p:spPr>
          <a:xfrm rot="0">
            <a:off x="976954" y="342900"/>
            <a:ext cx="15762271" cy="1016460"/>
          </a:xfrm>
          <a:prstGeom prst="rect">
            <a:avLst/>
          </a:prstGeom>
        </p:spPr>
        <p:txBody>
          <a:bodyPr anchor="t" rtlCol="false" tIns="0" lIns="0" bIns="0" rIns="0">
            <a:spAutoFit/>
          </a:bodyPr>
          <a:lstStyle/>
          <a:p>
            <a:pPr algn="l">
              <a:lnSpc>
                <a:spcPts val="8212"/>
              </a:lnSpc>
            </a:pPr>
            <a:r>
              <a:rPr lang="en-US" sz="5866">
                <a:solidFill>
                  <a:srgbClr val="FFFFFF"/>
                </a:solidFill>
                <a:latin typeface="Neue Machina Ultra-Bold"/>
              </a:rPr>
              <a:t>Nested Queries/Join Queries: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3169594" y="450052"/>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Triggers:</a:t>
            </a:r>
          </a:p>
        </p:txBody>
      </p:sp>
      <p:sp>
        <p:nvSpPr>
          <p:cNvPr name="Freeform 3" id="3"/>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2"/>
            <a:stretch>
              <a:fillRect l="0" t="0" r="0" b="0"/>
            </a:stretch>
          </a:blipFill>
        </p:spPr>
      </p:sp>
      <p:sp>
        <p:nvSpPr>
          <p:cNvPr name="Freeform 4" id="4"/>
          <p:cNvSpPr/>
          <p:nvPr/>
        </p:nvSpPr>
        <p:spPr>
          <a:xfrm flipH="false" flipV="false" rot="0">
            <a:off x="5604460" y="9258300"/>
            <a:ext cx="6716487" cy="6708091"/>
          </a:xfrm>
          <a:custGeom>
            <a:avLst/>
            <a:gdLst/>
            <a:ahLst/>
            <a:cxnLst/>
            <a:rect r="r" b="b" t="t" l="l"/>
            <a:pathLst>
              <a:path h="6708091" w="6716487">
                <a:moveTo>
                  <a:pt x="0" y="0"/>
                </a:moveTo>
                <a:lnTo>
                  <a:pt x="6716487" y="0"/>
                </a:lnTo>
                <a:lnTo>
                  <a:pt x="6716487" y="6708091"/>
                </a:lnTo>
                <a:lnTo>
                  <a:pt x="0" y="6708091"/>
                </a:lnTo>
                <a:lnTo>
                  <a:pt x="0" y="0"/>
                </a:lnTo>
                <a:close/>
              </a:path>
            </a:pathLst>
          </a:custGeom>
          <a:blipFill>
            <a:blip r:embed="rId3"/>
            <a:stretch>
              <a:fillRect l="0" t="0" r="0" b="0"/>
            </a:stretch>
          </a:blipFill>
        </p:spPr>
      </p:sp>
      <p:sp>
        <p:nvSpPr>
          <p:cNvPr name="Freeform 5" id="5"/>
          <p:cNvSpPr/>
          <p:nvPr/>
        </p:nvSpPr>
        <p:spPr>
          <a:xfrm flipH="false" flipV="false" rot="0">
            <a:off x="891700" y="1989136"/>
            <a:ext cx="16142007" cy="7709511"/>
          </a:xfrm>
          <a:custGeom>
            <a:avLst/>
            <a:gdLst/>
            <a:ahLst/>
            <a:cxnLst/>
            <a:rect r="r" b="b" t="t" l="l"/>
            <a:pathLst>
              <a:path h="7709511" w="16142007">
                <a:moveTo>
                  <a:pt x="0" y="0"/>
                </a:moveTo>
                <a:lnTo>
                  <a:pt x="16142007" y="0"/>
                </a:lnTo>
                <a:lnTo>
                  <a:pt x="16142007" y="7709512"/>
                </a:lnTo>
                <a:lnTo>
                  <a:pt x="0" y="770951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850494" y="1542878"/>
            <a:ext cx="16408806" cy="7719292"/>
          </a:xfrm>
          <a:custGeom>
            <a:avLst/>
            <a:gdLst/>
            <a:ahLst/>
            <a:cxnLst/>
            <a:rect r="r" b="b" t="t" l="l"/>
            <a:pathLst>
              <a:path h="7719292" w="16408806">
                <a:moveTo>
                  <a:pt x="0" y="0"/>
                </a:moveTo>
                <a:lnTo>
                  <a:pt x="16408806" y="0"/>
                </a:lnTo>
                <a:lnTo>
                  <a:pt x="16408806" y="7719292"/>
                </a:lnTo>
                <a:lnTo>
                  <a:pt x="0" y="7719292"/>
                </a:lnTo>
                <a:lnTo>
                  <a:pt x="0" y="0"/>
                </a:lnTo>
                <a:close/>
              </a:path>
            </a:pathLst>
          </a:custGeom>
          <a:blipFill>
            <a:blip r:embed="rId2"/>
            <a:stretch>
              <a:fillRect l="0" t="0" r="0" b="0"/>
            </a:stretch>
          </a:blipFill>
        </p:spPr>
      </p:sp>
      <p:sp>
        <p:nvSpPr>
          <p:cNvPr name="TextBox 3" id="3"/>
          <p:cNvSpPr txBox="true"/>
          <p:nvPr/>
        </p:nvSpPr>
        <p:spPr>
          <a:xfrm rot="0">
            <a:off x="-2988298" y="371647"/>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Triggers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93909"/>
            <a:ext cx="16079289" cy="6764391"/>
          </a:xfrm>
          <a:custGeom>
            <a:avLst/>
            <a:gdLst/>
            <a:ahLst/>
            <a:cxnLst/>
            <a:rect r="r" b="b" t="t" l="l"/>
            <a:pathLst>
              <a:path h="6764391" w="16079289">
                <a:moveTo>
                  <a:pt x="0" y="0"/>
                </a:moveTo>
                <a:lnTo>
                  <a:pt x="16079289" y="0"/>
                </a:lnTo>
                <a:lnTo>
                  <a:pt x="16079289" y="6764391"/>
                </a:lnTo>
                <a:lnTo>
                  <a:pt x="0" y="6764391"/>
                </a:lnTo>
                <a:lnTo>
                  <a:pt x="0" y="0"/>
                </a:lnTo>
                <a:close/>
              </a:path>
            </a:pathLst>
          </a:custGeom>
          <a:blipFill>
            <a:blip r:embed="rId2"/>
            <a:stretch>
              <a:fillRect l="0" t="0" r="0" b="0"/>
            </a:stretch>
          </a:blipFill>
        </p:spPr>
      </p:sp>
      <p:sp>
        <p:nvSpPr>
          <p:cNvPr name="TextBox 3" id="3"/>
          <p:cNvSpPr txBox="true"/>
          <p:nvPr/>
        </p:nvSpPr>
        <p:spPr>
          <a:xfrm rot="0">
            <a:off x="-1910452" y="885825"/>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Procedures:-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8" id="8"/>
          <p:cNvSpPr/>
          <p:nvPr/>
        </p:nvSpPr>
        <p:spPr>
          <a:xfrm flipH="false" flipV="false" rot="0">
            <a:off x="9719790" y="1156632"/>
            <a:ext cx="5785941" cy="8913932"/>
          </a:xfrm>
          <a:custGeom>
            <a:avLst/>
            <a:gdLst/>
            <a:ahLst/>
            <a:cxnLst/>
            <a:rect r="r" b="b" t="t" l="l"/>
            <a:pathLst>
              <a:path h="8913932" w="5785941">
                <a:moveTo>
                  <a:pt x="0" y="0"/>
                </a:moveTo>
                <a:lnTo>
                  <a:pt x="5785941" y="0"/>
                </a:lnTo>
                <a:lnTo>
                  <a:pt x="5785941" y="8913932"/>
                </a:lnTo>
                <a:lnTo>
                  <a:pt x="0" y="8913932"/>
                </a:lnTo>
                <a:lnTo>
                  <a:pt x="0" y="0"/>
                </a:lnTo>
                <a:close/>
              </a:path>
            </a:pathLst>
          </a:custGeom>
          <a:blipFill>
            <a:blip r:embed="rId9"/>
            <a:stretch>
              <a:fillRect l="-80700" t="-3368" r="-80363" b="-3368"/>
            </a:stretch>
          </a:blipFill>
        </p:spPr>
      </p:sp>
      <p:sp>
        <p:nvSpPr>
          <p:cNvPr name="Freeform 9" id="9"/>
          <p:cNvSpPr/>
          <p:nvPr/>
        </p:nvSpPr>
        <p:spPr>
          <a:xfrm flipH="false" flipV="false" rot="0">
            <a:off x="1338464" y="1290321"/>
            <a:ext cx="5997801" cy="8705712"/>
          </a:xfrm>
          <a:custGeom>
            <a:avLst/>
            <a:gdLst/>
            <a:ahLst/>
            <a:cxnLst/>
            <a:rect r="r" b="b" t="t" l="l"/>
            <a:pathLst>
              <a:path h="8705712" w="5997801">
                <a:moveTo>
                  <a:pt x="0" y="0"/>
                </a:moveTo>
                <a:lnTo>
                  <a:pt x="5997801" y="0"/>
                </a:lnTo>
                <a:lnTo>
                  <a:pt x="5997801" y="8705712"/>
                </a:lnTo>
                <a:lnTo>
                  <a:pt x="0" y="8705712"/>
                </a:lnTo>
                <a:lnTo>
                  <a:pt x="0" y="0"/>
                </a:lnTo>
                <a:close/>
              </a:path>
            </a:pathLst>
          </a:custGeom>
          <a:blipFill>
            <a:blip r:embed="rId10"/>
            <a:stretch>
              <a:fillRect l="-83875" t="0" r="-84710" b="0"/>
            </a:stretch>
          </a:blipFill>
        </p:spPr>
      </p:sp>
      <p:sp>
        <p:nvSpPr>
          <p:cNvPr name="TextBox 10" id="10"/>
          <p:cNvSpPr txBox="true"/>
          <p:nvPr/>
        </p:nvSpPr>
        <p:spPr>
          <a:xfrm rot="0">
            <a:off x="-1974346" y="119090"/>
            <a:ext cx="12132298" cy="1171231"/>
          </a:xfrm>
          <a:prstGeom prst="rect">
            <a:avLst/>
          </a:prstGeom>
        </p:spPr>
        <p:txBody>
          <a:bodyPr anchor="t" rtlCol="false" tIns="0" lIns="0" bIns="0" rIns="0">
            <a:spAutoFit/>
          </a:bodyPr>
          <a:lstStyle/>
          <a:p>
            <a:pPr algn="ctr">
              <a:lnSpc>
                <a:spcPts val="9468"/>
              </a:lnSpc>
            </a:pPr>
            <a:r>
              <a:rPr lang="en-US" sz="6763">
                <a:solidFill>
                  <a:srgbClr val="FFFFFF"/>
                </a:solidFill>
                <a:latin typeface="Neue Machina Ultra-Bold"/>
              </a:rPr>
              <a:t>Visualisation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633046" y="1060750"/>
            <a:ext cx="15933440" cy="9022550"/>
          </a:xfrm>
          <a:custGeom>
            <a:avLst/>
            <a:gdLst/>
            <a:ahLst/>
            <a:cxnLst/>
            <a:rect r="r" b="b" t="t" l="l"/>
            <a:pathLst>
              <a:path h="9022550" w="15933440">
                <a:moveTo>
                  <a:pt x="0" y="0"/>
                </a:moveTo>
                <a:lnTo>
                  <a:pt x="15933440" y="0"/>
                </a:lnTo>
                <a:lnTo>
                  <a:pt x="15933440" y="9022550"/>
                </a:lnTo>
                <a:lnTo>
                  <a:pt x="0" y="9022550"/>
                </a:lnTo>
                <a:lnTo>
                  <a:pt x="0" y="0"/>
                </a:lnTo>
                <a:close/>
              </a:path>
            </a:pathLst>
          </a:custGeom>
          <a:blipFill>
            <a:blip r:embed="rId8"/>
            <a:stretch>
              <a:fillRect l="0" t="0" r="0" b="0"/>
            </a:stretch>
          </a:blipFill>
        </p:spPr>
      </p:sp>
      <p:sp>
        <p:nvSpPr>
          <p:cNvPr name="TextBox 7" id="7"/>
          <p:cNvSpPr txBox="true"/>
          <p:nvPr/>
        </p:nvSpPr>
        <p:spPr>
          <a:xfrm rot="0">
            <a:off x="633046" y="79145"/>
            <a:ext cx="10570374" cy="981605"/>
          </a:xfrm>
          <a:prstGeom prst="rect">
            <a:avLst/>
          </a:prstGeom>
        </p:spPr>
        <p:txBody>
          <a:bodyPr anchor="t" rtlCol="false" tIns="0" lIns="0" bIns="0" rIns="0">
            <a:spAutoFit/>
          </a:bodyPr>
          <a:lstStyle/>
          <a:p>
            <a:pPr algn="l">
              <a:lnSpc>
                <a:spcPts val="7979"/>
              </a:lnSpc>
            </a:pPr>
            <a:r>
              <a:rPr lang="en-US" sz="5699">
                <a:solidFill>
                  <a:srgbClr val="FFFFFF"/>
                </a:solidFill>
                <a:latin typeface="Neue Machina Ultra-Bold"/>
              </a:rPr>
              <a:t>Report Generation: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5069826" y="4200702"/>
            <a:ext cx="8148349" cy="1685570"/>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rPr>
              <a:t>Thank You</a:t>
            </a:r>
          </a:p>
        </p:txBody>
      </p:sp>
      <p:sp>
        <p:nvSpPr>
          <p:cNvPr name="Freeform 7" id="7"/>
          <p:cNvSpPr/>
          <p:nvPr/>
        </p:nvSpPr>
        <p:spPr>
          <a:xfrm flipH="true" flipV="false" rot="0">
            <a:off x="14807377" y="-2733065"/>
            <a:ext cx="4903845" cy="5636604"/>
          </a:xfrm>
          <a:custGeom>
            <a:avLst/>
            <a:gdLst/>
            <a:ahLst/>
            <a:cxnLst/>
            <a:rect r="r" b="b" t="t" l="l"/>
            <a:pathLst>
              <a:path h="5636604" w="4903845">
                <a:moveTo>
                  <a:pt x="4903846" y="0"/>
                </a:moveTo>
                <a:lnTo>
                  <a:pt x="0" y="0"/>
                </a:lnTo>
                <a:lnTo>
                  <a:pt x="0" y="5636604"/>
                </a:lnTo>
                <a:lnTo>
                  <a:pt x="4903846" y="5636604"/>
                </a:lnTo>
                <a:lnTo>
                  <a:pt x="4903846" y="0"/>
                </a:lnTo>
                <a:close/>
              </a:path>
            </a:pathLst>
          </a:custGeom>
          <a:blipFill>
            <a:blip r:embed="rId9"/>
            <a:stretch>
              <a:fillRect l="0" t="0" r="0" b="0"/>
            </a:stretch>
          </a:blipFill>
        </p:spPr>
      </p:sp>
      <p:sp>
        <p:nvSpPr>
          <p:cNvPr name="Freeform 8" id="8"/>
          <p:cNvSpPr/>
          <p:nvPr/>
        </p:nvSpPr>
        <p:spPr>
          <a:xfrm flipH="true" flipV="false" rot="0">
            <a:off x="11734057" y="8307610"/>
            <a:ext cx="4903845" cy="5636604"/>
          </a:xfrm>
          <a:custGeom>
            <a:avLst/>
            <a:gdLst/>
            <a:ahLst/>
            <a:cxnLst/>
            <a:rect r="r" b="b" t="t" l="l"/>
            <a:pathLst>
              <a:path h="5636604" w="4903845">
                <a:moveTo>
                  <a:pt x="4903845" y="0"/>
                </a:moveTo>
                <a:lnTo>
                  <a:pt x="0" y="0"/>
                </a:lnTo>
                <a:lnTo>
                  <a:pt x="0" y="5636603"/>
                </a:lnTo>
                <a:lnTo>
                  <a:pt x="4903845" y="5636603"/>
                </a:lnTo>
                <a:lnTo>
                  <a:pt x="4903845"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550371" y="-4904267"/>
            <a:ext cx="9808535" cy="9808535"/>
          </a:xfrm>
          <a:custGeom>
            <a:avLst/>
            <a:gdLst/>
            <a:ahLst/>
            <a:cxnLst/>
            <a:rect r="r" b="b" t="t" l="l"/>
            <a:pathLst>
              <a:path h="9808535" w="9808535">
                <a:moveTo>
                  <a:pt x="0" y="0"/>
                </a:moveTo>
                <a:lnTo>
                  <a:pt x="9808535" y="0"/>
                </a:lnTo>
                <a:lnTo>
                  <a:pt x="9808535" y="9808534"/>
                </a:lnTo>
                <a:lnTo>
                  <a:pt x="0" y="9808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3620518" y="6228248"/>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8"/>
            <a:stretch>
              <a:fillRect l="0" t="0" r="0" b="0"/>
            </a:stretch>
          </a:blipFill>
        </p:spPr>
      </p:sp>
      <p:sp>
        <p:nvSpPr>
          <p:cNvPr name="Freeform 6" id="6"/>
          <p:cNvSpPr/>
          <p:nvPr/>
        </p:nvSpPr>
        <p:spPr>
          <a:xfrm flipH="false" flipV="false" rot="8100000">
            <a:off x="12948050" y="-3052505"/>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42413" y="2505015"/>
            <a:ext cx="8437883" cy="7421868"/>
          </a:xfrm>
          <a:custGeom>
            <a:avLst/>
            <a:gdLst/>
            <a:ahLst/>
            <a:cxnLst/>
            <a:rect r="r" b="b" t="t" l="l"/>
            <a:pathLst>
              <a:path h="7421868" w="8437883">
                <a:moveTo>
                  <a:pt x="0" y="0"/>
                </a:moveTo>
                <a:lnTo>
                  <a:pt x="8437883" y="0"/>
                </a:lnTo>
                <a:lnTo>
                  <a:pt x="8437883" y="7421867"/>
                </a:lnTo>
                <a:lnTo>
                  <a:pt x="0" y="7421867"/>
                </a:lnTo>
                <a:lnTo>
                  <a:pt x="0" y="0"/>
                </a:lnTo>
                <a:close/>
              </a:path>
            </a:pathLst>
          </a:custGeom>
          <a:blipFill>
            <a:blip r:embed="rId9"/>
            <a:stretch>
              <a:fillRect l="0" t="0" r="0" b="0"/>
            </a:stretch>
          </a:blipFill>
        </p:spPr>
      </p:sp>
      <p:sp>
        <p:nvSpPr>
          <p:cNvPr name="TextBox 8" id="8"/>
          <p:cNvSpPr txBox="true"/>
          <p:nvPr/>
        </p:nvSpPr>
        <p:spPr>
          <a:xfrm rot="0">
            <a:off x="179232" y="175310"/>
            <a:ext cx="8601064" cy="1988815"/>
          </a:xfrm>
          <a:prstGeom prst="rect">
            <a:avLst/>
          </a:prstGeom>
        </p:spPr>
        <p:txBody>
          <a:bodyPr anchor="t" rtlCol="false" tIns="0" lIns="0" bIns="0" rIns="0">
            <a:spAutoFit/>
          </a:bodyPr>
          <a:lstStyle/>
          <a:p>
            <a:pPr algn="ctr">
              <a:lnSpc>
                <a:spcPts val="7980"/>
              </a:lnSpc>
            </a:pPr>
            <a:r>
              <a:rPr lang="en-US" sz="5700">
                <a:solidFill>
                  <a:srgbClr val="FFFFFF"/>
                </a:solidFill>
                <a:latin typeface="Neue Machina Ultra-Bold"/>
              </a:rPr>
              <a:t>Canteen Management System.</a:t>
            </a:r>
          </a:p>
        </p:txBody>
      </p:sp>
      <p:sp>
        <p:nvSpPr>
          <p:cNvPr name="TextBox 9" id="9"/>
          <p:cNvSpPr txBox="true"/>
          <p:nvPr/>
        </p:nvSpPr>
        <p:spPr>
          <a:xfrm rot="0">
            <a:off x="9144000" y="859694"/>
            <a:ext cx="8995281" cy="8501900"/>
          </a:xfrm>
          <a:prstGeom prst="rect">
            <a:avLst/>
          </a:prstGeom>
        </p:spPr>
        <p:txBody>
          <a:bodyPr anchor="t" rtlCol="false" tIns="0" lIns="0" bIns="0" rIns="0">
            <a:spAutoFit/>
          </a:bodyPr>
          <a:lstStyle/>
          <a:p>
            <a:pPr algn="l">
              <a:lnSpc>
                <a:spcPts val="2313"/>
              </a:lnSpc>
            </a:pPr>
            <a:r>
              <a:rPr lang="en-US" sz="1652">
                <a:solidFill>
                  <a:srgbClr val="FFFFFF"/>
                </a:solidFill>
                <a:latin typeface="Montserrat"/>
              </a:rPr>
              <a:t>The project is to create a database system for managing a canteen's operations, including menu items, orders, billing, staff management, and user information. It allows tracking orders, managing inventory, handling payments, and monitoring staff activities under the supervision of administrators.</a:t>
            </a:r>
          </a:p>
          <a:p>
            <a:pPr algn="l">
              <a:lnSpc>
                <a:spcPts val="2313"/>
              </a:lnSpc>
            </a:pPr>
            <a:r>
              <a:rPr lang="en-US" sz="1652">
                <a:solidFill>
                  <a:srgbClr val="FFFFFF"/>
                </a:solidFill>
                <a:latin typeface="Montserrat"/>
              </a:rPr>
              <a:t>Why this database system : This database system is crafted to streamline and automate the management of various facets within a canteen, providing numerous advantages:</a:t>
            </a:r>
          </a:p>
          <a:p>
            <a:pPr algn="l">
              <a:lnSpc>
                <a:spcPts val="2313"/>
              </a:lnSpc>
            </a:pPr>
            <a:r>
              <a:rPr lang="en-US" sz="1652">
                <a:solidFill>
                  <a:srgbClr val="FFFFFF"/>
                </a:solidFill>
                <a:latin typeface="Montserrat"/>
              </a:rPr>
              <a:t>Efficient Order Management: The system efficiently organizes customer orders, including details like items ordered and quantities, facilitating seamless order processing.</a:t>
            </a:r>
          </a:p>
          <a:p>
            <a:pPr algn="l">
              <a:lnSpc>
                <a:spcPts val="2313"/>
              </a:lnSpc>
            </a:pPr>
            <a:r>
              <a:rPr lang="en-US" sz="1652">
                <a:solidFill>
                  <a:srgbClr val="FFFFFF"/>
                </a:solidFill>
                <a:latin typeface="Montserrat"/>
              </a:rPr>
              <a:t>Billing and Payment Handling: It automates billing processes, generating bills for orders and recording payment details, thereby simplifying transactions for customers and staff alike.</a:t>
            </a:r>
          </a:p>
          <a:p>
            <a:pPr algn="l">
              <a:lnSpc>
                <a:spcPts val="2313"/>
              </a:lnSpc>
            </a:pPr>
            <a:r>
              <a:rPr lang="en-US" sz="1652">
                <a:solidFill>
                  <a:srgbClr val="FFFFFF"/>
                </a:solidFill>
                <a:latin typeface="Montserrat"/>
              </a:rPr>
              <a:t>User Management: The system stores user information, allowing for personalized services and effortless tracking of customer preferences and contact details.</a:t>
            </a:r>
          </a:p>
          <a:p>
            <a:pPr algn="l">
              <a:lnSpc>
                <a:spcPts val="2313"/>
              </a:lnSpc>
            </a:pPr>
            <a:r>
              <a:rPr lang="en-US" sz="1652">
                <a:solidFill>
                  <a:srgbClr val="FFFFFF"/>
                </a:solidFill>
                <a:latin typeface="Montserrat"/>
              </a:rPr>
              <a:t>Staff Management: It facilitates order assignment to staff members, monitors their activities, and empowers administrators to manage staff roles and responsibilities efficiently.</a:t>
            </a:r>
          </a:p>
          <a:p>
            <a:pPr algn="l">
              <a:lnSpc>
                <a:spcPts val="2313"/>
              </a:lnSpc>
            </a:pPr>
            <a:r>
              <a:rPr lang="en-US" sz="1652">
                <a:solidFill>
                  <a:srgbClr val="FFFFFF"/>
                </a:solidFill>
                <a:latin typeface="Montserrat"/>
              </a:rPr>
              <a:t>Data Analysis: With structured data stored in the database, administrators can conduct insightful data analysis, gaining valuable insights into sales trends, popular menu items, and customer preferences, which can inform strategic business decisions.</a:t>
            </a:r>
          </a:p>
          <a:p>
            <a:pPr algn="l">
              <a:lnSpc>
                <a:spcPts val="2313"/>
              </a:lnSpc>
            </a:pPr>
            <a:r>
              <a:rPr lang="en-US" sz="1652">
                <a:solidFill>
                  <a:srgbClr val="FFFFFF"/>
                </a:solidFill>
                <a:latin typeface="Montserrat"/>
              </a:rPr>
              <a:t>Scalability and Adaptability: The modular design of the database schema enables scalability, making it effortless to expand and adapt the system to meet evolving business requirements or accommodate growth in the canteen's operations.Overall, this database system significantly enhances efficiency, accuracy, and decision-making capabilities within the canteen, ultimately leading to enhanced customer service and operational effectiveness.</a:t>
            </a:r>
          </a:p>
          <a:p>
            <a:pPr algn="l">
              <a:lnSpc>
                <a:spcPts val="231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53174">
            <a:off x="-3137993" y="9256629"/>
            <a:ext cx="5153321" cy="3040459"/>
          </a:xfrm>
          <a:custGeom>
            <a:avLst/>
            <a:gdLst/>
            <a:ahLst/>
            <a:cxnLst/>
            <a:rect r="r" b="b" t="t" l="l"/>
            <a:pathLst>
              <a:path h="3040459" w="5153321">
                <a:moveTo>
                  <a:pt x="0" y="0"/>
                </a:moveTo>
                <a:lnTo>
                  <a:pt x="5153321" y="0"/>
                </a:lnTo>
                <a:lnTo>
                  <a:pt x="5153321" y="3040459"/>
                </a:lnTo>
                <a:lnTo>
                  <a:pt x="0" y="3040459"/>
                </a:lnTo>
                <a:lnTo>
                  <a:pt x="0" y="0"/>
                </a:lnTo>
                <a:close/>
              </a:path>
            </a:pathLst>
          </a:custGeom>
          <a:blipFill>
            <a:blip r:embed="rId8"/>
            <a:stretch>
              <a:fillRect l="0" t="0" r="0" b="0"/>
            </a:stretch>
          </a:blipFill>
        </p:spPr>
      </p:sp>
      <p:sp>
        <p:nvSpPr>
          <p:cNvPr name="Freeform 6" id="6"/>
          <p:cNvSpPr/>
          <p:nvPr/>
        </p:nvSpPr>
        <p:spPr>
          <a:xfrm flipH="false" flipV="false" rot="0">
            <a:off x="15388678" y="-4064284"/>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9"/>
            <a:stretch>
              <a:fillRect l="0" t="0" r="0" b="0"/>
            </a:stretch>
          </a:blipFill>
        </p:spPr>
      </p:sp>
      <p:sp>
        <p:nvSpPr>
          <p:cNvPr name="Freeform 7" id="7"/>
          <p:cNvSpPr/>
          <p:nvPr/>
        </p:nvSpPr>
        <p:spPr>
          <a:xfrm flipH="false" flipV="false" rot="0">
            <a:off x="1699181" y="2812421"/>
            <a:ext cx="12651079" cy="6037801"/>
          </a:xfrm>
          <a:custGeom>
            <a:avLst/>
            <a:gdLst/>
            <a:ahLst/>
            <a:cxnLst/>
            <a:rect r="r" b="b" t="t" l="l"/>
            <a:pathLst>
              <a:path h="6037801" w="12651079">
                <a:moveTo>
                  <a:pt x="0" y="0"/>
                </a:moveTo>
                <a:lnTo>
                  <a:pt x="12651079" y="0"/>
                </a:lnTo>
                <a:lnTo>
                  <a:pt x="12651079" y="6037801"/>
                </a:lnTo>
                <a:lnTo>
                  <a:pt x="0" y="6037801"/>
                </a:lnTo>
                <a:lnTo>
                  <a:pt x="0" y="0"/>
                </a:lnTo>
                <a:close/>
              </a:path>
            </a:pathLst>
          </a:custGeom>
          <a:blipFill>
            <a:blip r:embed="rId10"/>
            <a:stretch>
              <a:fillRect l="0" t="0" r="0" b="0"/>
            </a:stretch>
          </a:blipFill>
        </p:spPr>
      </p:sp>
      <p:sp>
        <p:nvSpPr>
          <p:cNvPr name="TextBox 8" id="8"/>
          <p:cNvSpPr txBox="true"/>
          <p:nvPr/>
        </p:nvSpPr>
        <p:spPr>
          <a:xfrm rot="0">
            <a:off x="1689656" y="838200"/>
            <a:ext cx="15897263" cy="1634381"/>
          </a:xfrm>
          <a:prstGeom prst="rect">
            <a:avLst/>
          </a:prstGeom>
        </p:spPr>
        <p:txBody>
          <a:bodyPr anchor="t" rtlCol="false" tIns="0" lIns="0" bIns="0" rIns="0">
            <a:spAutoFit/>
          </a:bodyPr>
          <a:lstStyle/>
          <a:p>
            <a:pPr algn="l">
              <a:lnSpc>
                <a:spcPts val="13340"/>
              </a:lnSpc>
            </a:pPr>
            <a:r>
              <a:rPr lang="en-US" sz="9529">
                <a:solidFill>
                  <a:srgbClr val="FFFFFF"/>
                </a:solidFill>
                <a:latin typeface="Neue Machina Ultra-Bold"/>
              </a:rPr>
              <a:t>Data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935879" y="-3545080"/>
            <a:ext cx="4903845" cy="5636604"/>
          </a:xfrm>
          <a:custGeom>
            <a:avLst/>
            <a:gdLst/>
            <a:ahLst/>
            <a:cxnLst/>
            <a:rect r="r" b="b" t="t" l="l"/>
            <a:pathLst>
              <a:path h="5636604" w="4903845">
                <a:moveTo>
                  <a:pt x="4903846" y="0"/>
                </a:moveTo>
                <a:lnTo>
                  <a:pt x="0" y="0"/>
                </a:lnTo>
                <a:lnTo>
                  <a:pt x="0" y="5636604"/>
                </a:lnTo>
                <a:lnTo>
                  <a:pt x="4903846" y="5636604"/>
                </a:lnTo>
                <a:lnTo>
                  <a:pt x="4903846" y="0"/>
                </a:lnTo>
                <a:close/>
              </a:path>
            </a:pathLst>
          </a:custGeom>
          <a:blipFill>
            <a:blip r:embed="rId7"/>
            <a:stretch>
              <a:fillRect l="0" t="0" r="0" b="0"/>
            </a:stretch>
          </a:blipFill>
        </p:spPr>
      </p:sp>
      <p:sp>
        <p:nvSpPr>
          <p:cNvPr name="TextBox 8" id="8"/>
          <p:cNvSpPr txBox="true"/>
          <p:nvPr/>
        </p:nvSpPr>
        <p:spPr>
          <a:xfrm rot="0">
            <a:off x="420785" y="575456"/>
            <a:ext cx="7436371" cy="9674353"/>
          </a:xfrm>
          <a:prstGeom prst="rect">
            <a:avLst/>
          </a:prstGeom>
        </p:spPr>
        <p:txBody>
          <a:bodyPr anchor="t" rtlCol="false" tIns="0" lIns="0" bIns="0" rIns="0">
            <a:spAutoFit/>
          </a:bodyPr>
          <a:lstStyle/>
          <a:p>
            <a:pPr algn="l">
              <a:lnSpc>
                <a:spcPts val="4507"/>
              </a:lnSpc>
            </a:pPr>
            <a:r>
              <a:rPr lang="en-US" sz="3219">
                <a:solidFill>
                  <a:srgbClr val="FFFFFF"/>
                </a:solidFill>
                <a:latin typeface="Montserrat Bold"/>
              </a:rPr>
              <a:t>Attributes, Entity and Relations :</a:t>
            </a:r>
          </a:p>
          <a:p>
            <a:pPr algn="l">
              <a:lnSpc>
                <a:spcPts val="2267"/>
              </a:lnSpc>
            </a:pPr>
            <a:r>
              <a:rPr lang="en-US" sz="1619">
                <a:solidFill>
                  <a:srgbClr val="FFFFFF"/>
                </a:solidFill>
                <a:latin typeface="Montserrat"/>
              </a:rPr>
              <a:t>- Menu:</a:t>
            </a:r>
          </a:p>
          <a:p>
            <a:pPr algn="l">
              <a:lnSpc>
                <a:spcPts val="2267"/>
              </a:lnSpc>
            </a:pPr>
            <a:r>
              <a:rPr lang="en-US" sz="1619">
                <a:solidFill>
                  <a:srgbClr val="FFFFFF"/>
                </a:solidFill>
                <a:latin typeface="Montserrat"/>
                <a:ea typeface="Montserrat"/>
              </a:rPr>
              <a:t>● Menu_id (Primary Key)</a:t>
            </a:r>
          </a:p>
          <a:p>
            <a:pPr algn="l">
              <a:lnSpc>
                <a:spcPts val="2267"/>
              </a:lnSpc>
            </a:pPr>
            <a:r>
              <a:rPr lang="en-US" sz="1619">
                <a:solidFill>
                  <a:srgbClr val="FFFFFF"/>
                </a:solidFill>
                <a:latin typeface="Montserrat"/>
                <a:ea typeface="Montserrat"/>
              </a:rPr>
              <a:t>● Item_id (Foreign Key referencing Item)</a:t>
            </a:r>
          </a:p>
          <a:p>
            <a:pPr algn="l">
              <a:lnSpc>
                <a:spcPts val="2267"/>
              </a:lnSpc>
            </a:pPr>
            <a:r>
              <a:rPr lang="en-US" sz="1619">
                <a:solidFill>
                  <a:srgbClr val="FFFFFF"/>
                </a:solidFill>
                <a:latin typeface="Montserrat"/>
              </a:rPr>
              <a:t>- User:</a:t>
            </a:r>
          </a:p>
          <a:p>
            <a:pPr algn="l">
              <a:lnSpc>
                <a:spcPts val="2267"/>
              </a:lnSpc>
            </a:pPr>
            <a:r>
              <a:rPr lang="en-US" sz="1619">
                <a:solidFill>
                  <a:srgbClr val="FFFFFF"/>
                </a:solidFill>
                <a:latin typeface="Montserrat"/>
                <a:ea typeface="Montserrat"/>
              </a:rPr>
              <a:t>● User_id (Primary Key)</a:t>
            </a:r>
          </a:p>
          <a:p>
            <a:pPr algn="l">
              <a:lnSpc>
                <a:spcPts val="2267"/>
              </a:lnSpc>
            </a:pPr>
            <a:r>
              <a:rPr lang="en-US" sz="1619">
                <a:solidFill>
                  <a:srgbClr val="FFFFFF"/>
                </a:solidFill>
                <a:latin typeface="Montserrat"/>
                <a:ea typeface="Montserrat"/>
              </a:rPr>
              <a:t>● Name</a:t>
            </a:r>
          </a:p>
          <a:p>
            <a:pPr algn="l">
              <a:lnSpc>
                <a:spcPts val="2267"/>
              </a:lnSpc>
            </a:pPr>
            <a:r>
              <a:rPr lang="en-US" sz="1619">
                <a:solidFill>
                  <a:srgbClr val="FFFFFF"/>
                </a:solidFill>
                <a:latin typeface="Montserrat"/>
                <a:ea typeface="Montserrat"/>
              </a:rPr>
              <a:t>● Contact_number</a:t>
            </a:r>
          </a:p>
          <a:p>
            <a:pPr algn="l">
              <a:lnSpc>
                <a:spcPts val="2267"/>
              </a:lnSpc>
            </a:pPr>
            <a:r>
              <a:rPr lang="en-US" sz="1619">
                <a:solidFill>
                  <a:srgbClr val="FFFFFF"/>
                </a:solidFill>
                <a:latin typeface="Montserrat"/>
                <a:ea typeface="Montserrat"/>
              </a:rPr>
              <a:t>● Address</a:t>
            </a:r>
          </a:p>
          <a:p>
            <a:pPr algn="l">
              <a:lnSpc>
                <a:spcPts val="2267"/>
              </a:lnSpc>
            </a:pPr>
            <a:r>
              <a:rPr lang="en-US" sz="1619">
                <a:solidFill>
                  <a:srgbClr val="FFFFFF"/>
                </a:solidFill>
                <a:latin typeface="Montserrat"/>
              </a:rPr>
              <a:t>- Bill:</a:t>
            </a:r>
          </a:p>
          <a:p>
            <a:pPr algn="l">
              <a:lnSpc>
                <a:spcPts val="2267"/>
              </a:lnSpc>
            </a:pPr>
            <a:r>
              <a:rPr lang="en-US" sz="1619">
                <a:solidFill>
                  <a:srgbClr val="FFFFFF"/>
                </a:solidFill>
                <a:latin typeface="Montserrat"/>
                <a:ea typeface="Montserrat"/>
              </a:rPr>
              <a:t>● Bill_id (Primary Key)</a:t>
            </a:r>
          </a:p>
          <a:p>
            <a:pPr algn="l">
              <a:lnSpc>
                <a:spcPts val="2267"/>
              </a:lnSpc>
            </a:pPr>
            <a:r>
              <a:rPr lang="en-US" sz="1619">
                <a:solidFill>
                  <a:srgbClr val="FFFFFF"/>
                </a:solidFill>
                <a:latin typeface="Montserrat"/>
                <a:ea typeface="Montserrat"/>
              </a:rPr>
              <a:t>● Amount</a:t>
            </a:r>
          </a:p>
          <a:p>
            <a:pPr algn="l">
              <a:lnSpc>
                <a:spcPts val="2267"/>
              </a:lnSpc>
            </a:pPr>
            <a:r>
              <a:rPr lang="en-US" sz="1619">
                <a:solidFill>
                  <a:srgbClr val="FFFFFF"/>
                </a:solidFill>
                <a:latin typeface="Montserrat"/>
                <a:ea typeface="Montserrat"/>
              </a:rPr>
              <a:t>● Date</a:t>
            </a:r>
          </a:p>
          <a:p>
            <a:pPr algn="l">
              <a:lnSpc>
                <a:spcPts val="2267"/>
              </a:lnSpc>
            </a:pPr>
            <a:r>
              <a:rPr lang="en-US" sz="1619">
                <a:solidFill>
                  <a:srgbClr val="FFFFFF"/>
                </a:solidFill>
                <a:latin typeface="Montserrat"/>
                <a:ea typeface="Montserrat"/>
              </a:rPr>
              <a:t>● Payment_method</a:t>
            </a:r>
          </a:p>
          <a:p>
            <a:pPr algn="l">
              <a:lnSpc>
                <a:spcPts val="2267"/>
              </a:lnSpc>
            </a:pPr>
            <a:r>
              <a:rPr lang="en-US" sz="1619">
                <a:solidFill>
                  <a:srgbClr val="FFFFFF"/>
                </a:solidFill>
                <a:latin typeface="Montserrat"/>
                <a:ea typeface="Montserrat"/>
              </a:rPr>
              <a:t>● User_id (Foreign Key referencing User)</a:t>
            </a:r>
          </a:p>
          <a:p>
            <a:pPr algn="l">
              <a:lnSpc>
                <a:spcPts val="2267"/>
              </a:lnSpc>
            </a:pPr>
            <a:r>
              <a:rPr lang="en-US" sz="1619">
                <a:solidFill>
                  <a:srgbClr val="FFFFFF"/>
                </a:solidFill>
                <a:latin typeface="Montserrat"/>
              </a:rPr>
              <a:t>- Item:</a:t>
            </a:r>
          </a:p>
          <a:p>
            <a:pPr algn="l">
              <a:lnSpc>
                <a:spcPts val="2267"/>
              </a:lnSpc>
            </a:pPr>
            <a:r>
              <a:rPr lang="en-US" sz="1619">
                <a:solidFill>
                  <a:srgbClr val="FFFFFF"/>
                </a:solidFill>
                <a:latin typeface="Montserrat"/>
                <a:ea typeface="Montserrat"/>
              </a:rPr>
              <a:t>● Item_id (Primary Key)</a:t>
            </a:r>
          </a:p>
          <a:p>
            <a:pPr algn="l">
              <a:lnSpc>
                <a:spcPts val="2267"/>
              </a:lnSpc>
            </a:pPr>
            <a:r>
              <a:rPr lang="en-US" sz="1619">
                <a:solidFill>
                  <a:srgbClr val="FFFFFF"/>
                </a:solidFill>
                <a:latin typeface="Montserrat"/>
                <a:ea typeface="Montserrat"/>
              </a:rPr>
              <a:t>● Item_name</a:t>
            </a:r>
          </a:p>
          <a:p>
            <a:pPr algn="l">
              <a:lnSpc>
                <a:spcPts val="2267"/>
              </a:lnSpc>
            </a:pPr>
            <a:r>
              <a:rPr lang="en-US" sz="1619">
                <a:solidFill>
                  <a:srgbClr val="FFFFFF"/>
                </a:solidFill>
                <a:latin typeface="Montserrat"/>
                <a:ea typeface="Montserrat"/>
              </a:rPr>
              <a:t>● Contents</a:t>
            </a:r>
          </a:p>
          <a:p>
            <a:pPr algn="l">
              <a:lnSpc>
                <a:spcPts val="2267"/>
              </a:lnSpc>
            </a:pPr>
            <a:r>
              <a:rPr lang="en-US" sz="1619">
                <a:solidFill>
                  <a:srgbClr val="FFFFFF"/>
                </a:solidFill>
                <a:latin typeface="Montserrat"/>
                <a:ea typeface="Montserrat"/>
              </a:rPr>
              <a:t>● Price</a:t>
            </a:r>
          </a:p>
          <a:p>
            <a:pPr algn="l">
              <a:lnSpc>
                <a:spcPts val="2267"/>
              </a:lnSpc>
            </a:pPr>
            <a:r>
              <a:rPr lang="en-US" sz="1619">
                <a:solidFill>
                  <a:srgbClr val="FFFFFF"/>
                </a:solidFill>
                <a:latin typeface="Montserrat"/>
              </a:rPr>
              <a:t>- Order:</a:t>
            </a:r>
          </a:p>
          <a:p>
            <a:pPr algn="l">
              <a:lnSpc>
                <a:spcPts val="2267"/>
              </a:lnSpc>
            </a:pPr>
            <a:r>
              <a:rPr lang="en-US" sz="1619">
                <a:solidFill>
                  <a:srgbClr val="FFFFFF"/>
                </a:solidFill>
                <a:latin typeface="Montserrat"/>
                <a:ea typeface="Montserrat"/>
              </a:rPr>
              <a:t>● Order_id (Primary Key)</a:t>
            </a:r>
          </a:p>
          <a:p>
            <a:pPr algn="l">
              <a:lnSpc>
                <a:spcPts val="2267"/>
              </a:lnSpc>
            </a:pPr>
            <a:r>
              <a:rPr lang="en-US" sz="1619">
                <a:solidFill>
                  <a:srgbClr val="FFFFFF"/>
                </a:solidFill>
                <a:latin typeface="Montserrat"/>
                <a:ea typeface="Montserrat"/>
              </a:rPr>
              <a:t>● Item_id (Foreign Key referencing Item)</a:t>
            </a:r>
          </a:p>
          <a:p>
            <a:pPr algn="l">
              <a:lnSpc>
                <a:spcPts val="2267"/>
              </a:lnSpc>
            </a:pPr>
            <a:r>
              <a:rPr lang="en-US" sz="1619">
                <a:solidFill>
                  <a:srgbClr val="FFFFFF"/>
                </a:solidFill>
                <a:latin typeface="Montserrat"/>
                <a:ea typeface="Montserrat"/>
              </a:rPr>
              <a:t>● Quantity</a:t>
            </a:r>
          </a:p>
          <a:p>
            <a:pPr algn="l">
              <a:lnSpc>
                <a:spcPts val="2267"/>
              </a:lnSpc>
            </a:pPr>
            <a:r>
              <a:rPr lang="en-US" sz="1619">
                <a:solidFill>
                  <a:srgbClr val="FFFFFF"/>
                </a:solidFill>
                <a:latin typeface="Montserrat"/>
                <a:ea typeface="Montserrat"/>
              </a:rPr>
              <a:t>● User_id (Foreign Key referencing User)</a:t>
            </a:r>
          </a:p>
          <a:p>
            <a:pPr algn="l">
              <a:lnSpc>
                <a:spcPts val="2267"/>
              </a:lnSpc>
            </a:pPr>
            <a:r>
              <a:rPr lang="en-US" sz="1619">
                <a:solidFill>
                  <a:srgbClr val="FFFFFF"/>
                </a:solidFill>
                <a:latin typeface="Montserrat"/>
              </a:rPr>
              <a:t>- Admin:</a:t>
            </a:r>
          </a:p>
          <a:p>
            <a:pPr algn="l">
              <a:lnSpc>
                <a:spcPts val="2267"/>
              </a:lnSpc>
            </a:pPr>
            <a:r>
              <a:rPr lang="en-US" sz="1619">
                <a:solidFill>
                  <a:srgbClr val="FFFFFF"/>
                </a:solidFill>
                <a:latin typeface="Montserrat"/>
                <a:ea typeface="Montserrat"/>
              </a:rPr>
              <a:t>● Admin_id (Primary Key)</a:t>
            </a:r>
          </a:p>
          <a:p>
            <a:pPr algn="l">
              <a:lnSpc>
                <a:spcPts val="2267"/>
              </a:lnSpc>
            </a:pPr>
            <a:r>
              <a:rPr lang="en-US" sz="1619">
                <a:solidFill>
                  <a:srgbClr val="FFFFFF"/>
                </a:solidFill>
                <a:latin typeface="Montserrat"/>
                <a:ea typeface="Montserrat"/>
              </a:rPr>
              <a:t>● Name</a:t>
            </a:r>
          </a:p>
          <a:p>
            <a:pPr algn="l">
              <a:lnSpc>
                <a:spcPts val="2267"/>
              </a:lnSpc>
            </a:pPr>
            <a:r>
              <a:rPr lang="en-US" sz="1619">
                <a:solidFill>
                  <a:srgbClr val="FFFFFF"/>
                </a:solidFill>
                <a:latin typeface="Montserrat"/>
              </a:rPr>
              <a:t>- Staff:</a:t>
            </a:r>
          </a:p>
          <a:p>
            <a:pPr algn="l">
              <a:lnSpc>
                <a:spcPts val="2267"/>
              </a:lnSpc>
            </a:pPr>
            <a:r>
              <a:rPr lang="en-US" sz="1619">
                <a:solidFill>
                  <a:srgbClr val="FFFFFF"/>
                </a:solidFill>
                <a:latin typeface="Montserrat"/>
                <a:ea typeface="Montserrat"/>
              </a:rPr>
              <a:t>● Staff_id (Primary Key)</a:t>
            </a:r>
          </a:p>
          <a:p>
            <a:pPr algn="l">
              <a:lnSpc>
                <a:spcPts val="2267"/>
              </a:lnSpc>
            </a:pPr>
            <a:r>
              <a:rPr lang="en-US" sz="1619">
                <a:solidFill>
                  <a:srgbClr val="FFFFFF"/>
                </a:solidFill>
                <a:latin typeface="Montserrat"/>
                <a:ea typeface="Montserrat"/>
              </a:rPr>
              <a:t>● Name</a:t>
            </a:r>
          </a:p>
          <a:p>
            <a:pPr algn="l">
              <a:lnSpc>
                <a:spcPts val="2127"/>
              </a:lnSpc>
            </a:pPr>
          </a:p>
          <a:p>
            <a:pPr algn="l">
              <a:lnSpc>
                <a:spcPts val="2127"/>
              </a:lnSpc>
            </a:pPr>
            <a:r>
              <a:rPr lang="en-US" sz="1519">
                <a:solidFill>
                  <a:srgbClr val="FFFFFF"/>
                </a:solidFill>
                <a:latin typeface="Montserrat"/>
              </a:rPr>
              <a:t>- </a:t>
            </a:r>
          </a:p>
        </p:txBody>
      </p:sp>
      <p:sp>
        <p:nvSpPr>
          <p:cNvPr name="TextBox 9" id="9"/>
          <p:cNvSpPr txBox="true"/>
          <p:nvPr/>
        </p:nvSpPr>
        <p:spPr>
          <a:xfrm rot="0">
            <a:off x="8816527" y="575456"/>
            <a:ext cx="7436371" cy="9172068"/>
          </a:xfrm>
          <a:prstGeom prst="rect">
            <a:avLst/>
          </a:prstGeom>
        </p:spPr>
        <p:txBody>
          <a:bodyPr anchor="t" rtlCol="false" tIns="0" lIns="0" bIns="0" rIns="0">
            <a:spAutoFit/>
          </a:bodyPr>
          <a:lstStyle/>
          <a:p>
            <a:pPr algn="l">
              <a:lnSpc>
                <a:spcPts val="4647"/>
              </a:lnSpc>
            </a:pPr>
            <a:r>
              <a:rPr lang="en-US" sz="3319">
                <a:solidFill>
                  <a:srgbClr val="FFFFFF"/>
                </a:solidFill>
                <a:latin typeface="Montserrat Bold"/>
              </a:rPr>
              <a:t>Relationships:</a:t>
            </a:r>
          </a:p>
          <a:p>
            <a:pPr algn="l">
              <a:lnSpc>
                <a:spcPts val="1707"/>
              </a:lnSpc>
            </a:pPr>
            <a:r>
              <a:rPr lang="en-US" sz="1219">
                <a:solidFill>
                  <a:srgbClr val="FFFFFF"/>
                </a:solidFill>
                <a:latin typeface="Montserrat"/>
              </a:rPr>
              <a:t>For the canteen management system, we can define the following relationships:</a:t>
            </a:r>
          </a:p>
          <a:p>
            <a:pPr algn="l">
              <a:lnSpc>
                <a:spcPts val="1707"/>
              </a:lnSpc>
            </a:pPr>
            <a:r>
              <a:rPr lang="en-US" sz="1219">
                <a:solidFill>
                  <a:srgbClr val="FFFFFF"/>
                </a:solidFill>
                <a:latin typeface="Montserrat"/>
              </a:rPr>
              <a:t>- User-Order Relationship:</a:t>
            </a:r>
          </a:p>
          <a:p>
            <a:pPr algn="l">
              <a:lnSpc>
                <a:spcPts val="1707"/>
              </a:lnSpc>
            </a:pPr>
            <a:r>
              <a:rPr lang="en-US" sz="1219">
                <a:solidFill>
                  <a:srgbClr val="FFFFFF"/>
                </a:solidFill>
                <a:latin typeface="Montserrat"/>
                <a:ea typeface="Montserrat"/>
              </a:rPr>
              <a:t>● One user can place multiple orders.</a:t>
            </a:r>
          </a:p>
          <a:p>
            <a:pPr algn="l">
              <a:lnSpc>
                <a:spcPts val="1707"/>
              </a:lnSpc>
            </a:pPr>
            <a:r>
              <a:rPr lang="en-US" sz="1219">
                <a:solidFill>
                  <a:srgbClr val="FFFFFF"/>
                </a:solidFill>
                <a:latin typeface="Montserrat"/>
                <a:ea typeface="Montserrat"/>
              </a:rPr>
              <a:t>● Each order is associated with one user.</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User-Bill Relationship:</a:t>
            </a:r>
          </a:p>
          <a:p>
            <a:pPr algn="l">
              <a:lnSpc>
                <a:spcPts val="1707"/>
              </a:lnSpc>
            </a:pPr>
            <a:r>
              <a:rPr lang="en-US" sz="1219">
                <a:solidFill>
                  <a:srgbClr val="FFFFFF"/>
                </a:solidFill>
                <a:latin typeface="Montserrat"/>
                <a:ea typeface="Montserrat"/>
              </a:rPr>
              <a:t>● One user can have multiple bills.</a:t>
            </a:r>
          </a:p>
          <a:p>
            <a:pPr algn="l">
              <a:lnSpc>
                <a:spcPts val="1707"/>
              </a:lnSpc>
            </a:pPr>
            <a:r>
              <a:rPr lang="en-US" sz="1219">
                <a:solidFill>
                  <a:srgbClr val="FFFFFF"/>
                </a:solidFill>
                <a:latin typeface="Montserrat"/>
                <a:ea typeface="Montserrat"/>
              </a:rPr>
              <a:t>● Each bill is associated with one user.</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Item-Order Relationship:</a:t>
            </a:r>
          </a:p>
          <a:p>
            <a:pPr algn="l">
              <a:lnSpc>
                <a:spcPts val="1707"/>
              </a:lnSpc>
            </a:pPr>
            <a:r>
              <a:rPr lang="en-US" sz="1219">
                <a:solidFill>
                  <a:srgbClr val="FFFFFF"/>
                </a:solidFill>
                <a:latin typeface="Montserrat"/>
                <a:ea typeface="Montserrat"/>
              </a:rPr>
              <a:t>● One item can be included in multiple orders.</a:t>
            </a:r>
          </a:p>
          <a:p>
            <a:pPr algn="l">
              <a:lnSpc>
                <a:spcPts val="1707"/>
              </a:lnSpc>
            </a:pPr>
            <a:r>
              <a:rPr lang="en-US" sz="1219">
                <a:solidFill>
                  <a:srgbClr val="FFFFFF"/>
                </a:solidFill>
                <a:latin typeface="Montserrat"/>
                <a:ea typeface="Montserrat"/>
              </a:rPr>
              <a:t>● Each order includes multiple items.</a:t>
            </a:r>
          </a:p>
          <a:p>
            <a:pPr algn="l">
              <a:lnSpc>
                <a:spcPts val="1707"/>
              </a:lnSpc>
            </a:pPr>
            <a:r>
              <a:rPr lang="en-US" sz="1219">
                <a:solidFill>
                  <a:srgbClr val="FFFFFF"/>
                </a:solidFill>
                <a:latin typeface="Montserrat"/>
                <a:ea typeface="Montserrat"/>
              </a:rPr>
              <a:t>● Many-to-Many Relationship.</a:t>
            </a:r>
          </a:p>
          <a:p>
            <a:pPr algn="l">
              <a:lnSpc>
                <a:spcPts val="1707"/>
              </a:lnSpc>
            </a:pPr>
            <a:r>
              <a:rPr lang="en-US" sz="1219">
                <a:solidFill>
                  <a:srgbClr val="FFFFFF"/>
                </a:solidFill>
                <a:latin typeface="Montserrat"/>
              </a:rPr>
              <a:t>- Staff-Order Relationship:</a:t>
            </a:r>
          </a:p>
          <a:p>
            <a:pPr algn="l">
              <a:lnSpc>
                <a:spcPts val="1707"/>
              </a:lnSpc>
            </a:pPr>
            <a:r>
              <a:rPr lang="en-US" sz="1219">
                <a:solidFill>
                  <a:srgbClr val="FFFFFF"/>
                </a:solidFill>
                <a:latin typeface="Montserrat"/>
                <a:ea typeface="Montserrat"/>
              </a:rPr>
              <a:t>● One staff member can handle multiple orders.</a:t>
            </a:r>
          </a:p>
          <a:p>
            <a:pPr algn="l">
              <a:lnSpc>
                <a:spcPts val="1707"/>
              </a:lnSpc>
            </a:pPr>
            <a:r>
              <a:rPr lang="en-US" sz="1219">
                <a:solidFill>
                  <a:srgbClr val="FFFFFF"/>
                </a:solidFill>
                <a:latin typeface="Montserrat"/>
                <a:ea typeface="Montserrat"/>
              </a:rPr>
              <a:t>● Each order is handled by one staff member.</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Admin-Staff Relationship:</a:t>
            </a:r>
          </a:p>
          <a:p>
            <a:pPr algn="l">
              <a:lnSpc>
                <a:spcPts val="1707"/>
              </a:lnSpc>
            </a:pPr>
            <a:r>
              <a:rPr lang="en-US" sz="1219">
                <a:solidFill>
                  <a:srgbClr val="FFFFFF"/>
                </a:solidFill>
                <a:latin typeface="Montserrat"/>
                <a:ea typeface="Montserrat"/>
              </a:rPr>
              <a:t>● One admin can manage multiple staff members.</a:t>
            </a:r>
          </a:p>
          <a:p>
            <a:pPr algn="l">
              <a:lnSpc>
                <a:spcPts val="1707"/>
              </a:lnSpc>
            </a:pPr>
            <a:r>
              <a:rPr lang="en-US" sz="1219">
                <a:solidFill>
                  <a:srgbClr val="FFFFFF"/>
                </a:solidFill>
                <a:latin typeface="Montserrat"/>
                <a:ea typeface="Montserrat"/>
              </a:rPr>
              <a:t>● Each staff member is managed by one admin.</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Admin-Item Relationship:</a:t>
            </a:r>
          </a:p>
          <a:p>
            <a:pPr algn="l">
              <a:lnSpc>
                <a:spcPts val="1707"/>
              </a:lnSpc>
            </a:pPr>
            <a:r>
              <a:rPr lang="en-US" sz="1219">
                <a:solidFill>
                  <a:srgbClr val="FFFFFF"/>
                </a:solidFill>
                <a:latin typeface="Montserrat"/>
                <a:ea typeface="Montserrat"/>
              </a:rPr>
              <a:t>● One admin can manage the items available in the canteen.</a:t>
            </a:r>
          </a:p>
          <a:p>
            <a:pPr algn="l">
              <a:lnSpc>
                <a:spcPts val="1707"/>
              </a:lnSpc>
            </a:pPr>
            <a:r>
              <a:rPr lang="en-US" sz="1219">
                <a:solidFill>
                  <a:srgbClr val="FFFFFF"/>
                </a:solidFill>
                <a:latin typeface="Montserrat"/>
                <a:ea typeface="Montserrat"/>
              </a:rPr>
              <a:t>● Each item is managed by one admin.</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Menu-Item Relationship:</a:t>
            </a:r>
          </a:p>
          <a:p>
            <a:pPr algn="l">
              <a:lnSpc>
                <a:spcPts val="1707"/>
              </a:lnSpc>
            </a:pPr>
            <a:r>
              <a:rPr lang="en-US" sz="1219">
                <a:solidFill>
                  <a:srgbClr val="FFFFFF"/>
                </a:solidFill>
                <a:latin typeface="Montserrat"/>
                <a:ea typeface="Montserrat"/>
              </a:rPr>
              <a:t>● One menu can have multiple items.</a:t>
            </a:r>
          </a:p>
          <a:p>
            <a:pPr algn="l">
              <a:lnSpc>
                <a:spcPts val="1707"/>
              </a:lnSpc>
            </a:pPr>
            <a:r>
              <a:rPr lang="en-US" sz="1219">
                <a:solidFill>
                  <a:srgbClr val="FFFFFF"/>
                </a:solidFill>
                <a:latin typeface="Montserrat"/>
                <a:ea typeface="Montserrat"/>
              </a:rPr>
              <a:t>● Each item belongs to one menu.</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Bill-Order Relationship:</a:t>
            </a:r>
          </a:p>
          <a:p>
            <a:pPr algn="l">
              <a:lnSpc>
                <a:spcPts val="1707"/>
              </a:lnSpc>
            </a:pPr>
            <a:r>
              <a:rPr lang="en-US" sz="1219">
                <a:solidFill>
                  <a:srgbClr val="FFFFFF"/>
                </a:solidFill>
                <a:latin typeface="Montserrat"/>
                <a:ea typeface="Montserrat"/>
              </a:rPr>
              <a:t>● One bill can contain multiple orders.</a:t>
            </a:r>
          </a:p>
          <a:p>
            <a:pPr algn="l">
              <a:lnSpc>
                <a:spcPts val="1707"/>
              </a:lnSpc>
            </a:pPr>
            <a:r>
              <a:rPr lang="en-US" sz="1219">
                <a:solidFill>
                  <a:srgbClr val="FFFFFF"/>
                </a:solidFill>
                <a:latin typeface="Montserrat"/>
                <a:ea typeface="Montserrat"/>
              </a:rPr>
              <a:t>● Each order is associated with one bill.</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User-Order Relationship:</a:t>
            </a:r>
          </a:p>
          <a:p>
            <a:pPr algn="l">
              <a:lnSpc>
                <a:spcPts val="1707"/>
              </a:lnSpc>
            </a:pPr>
            <a:r>
              <a:rPr lang="en-US" sz="1219">
                <a:solidFill>
                  <a:srgbClr val="FFFFFF"/>
                </a:solidFill>
                <a:latin typeface="Montserrat"/>
                <a:ea typeface="Montserrat"/>
              </a:rPr>
              <a:t>● One user can place multiple orders.</a:t>
            </a:r>
          </a:p>
          <a:p>
            <a:pPr algn="l">
              <a:lnSpc>
                <a:spcPts val="1707"/>
              </a:lnSpc>
            </a:pPr>
            <a:r>
              <a:rPr lang="en-US" sz="1219">
                <a:solidFill>
                  <a:srgbClr val="FFFFFF"/>
                </a:solidFill>
                <a:latin typeface="Montserrat"/>
                <a:ea typeface="Montserrat"/>
              </a:rPr>
              <a:t>● Each order is associated with one user.</a:t>
            </a:r>
          </a:p>
          <a:p>
            <a:pPr algn="l">
              <a:lnSpc>
                <a:spcPts val="1707"/>
              </a:lnSpc>
            </a:pPr>
            <a:r>
              <a:rPr lang="en-US" sz="1219">
                <a:solidFill>
                  <a:srgbClr val="FFFFFF"/>
                </a:solidFill>
                <a:latin typeface="Montserrat"/>
                <a:ea typeface="Montserrat"/>
              </a:rPr>
              <a:t>● One-to-Many Relationship.</a:t>
            </a:r>
          </a:p>
          <a:p>
            <a:pPr algn="l">
              <a:lnSpc>
                <a:spcPts val="1707"/>
              </a:lnSpc>
            </a:pPr>
            <a:r>
              <a:rPr lang="en-US" sz="1219">
                <a:solidFill>
                  <a:srgbClr val="FFFFFF"/>
                </a:solidFill>
                <a:latin typeface="Montserrat"/>
              </a:rPr>
              <a:t>- Staff-Item Relationship:</a:t>
            </a:r>
          </a:p>
          <a:p>
            <a:pPr algn="l">
              <a:lnSpc>
                <a:spcPts val="1707"/>
              </a:lnSpc>
            </a:pPr>
            <a:r>
              <a:rPr lang="en-US" sz="1219">
                <a:solidFill>
                  <a:srgbClr val="FFFFFF"/>
                </a:solidFill>
                <a:latin typeface="Montserrat"/>
                <a:ea typeface="Montserrat"/>
              </a:rPr>
              <a:t>● One staff member can manage multiple items.</a:t>
            </a:r>
          </a:p>
          <a:p>
            <a:pPr algn="l">
              <a:lnSpc>
                <a:spcPts val="1707"/>
              </a:lnSpc>
            </a:pPr>
            <a:r>
              <a:rPr lang="en-US" sz="1219">
                <a:solidFill>
                  <a:srgbClr val="FFFFFF"/>
                </a:solidFill>
                <a:latin typeface="Montserrat"/>
                <a:ea typeface="Montserrat"/>
              </a:rPr>
              <a:t>● Each item can be managed by one staff member.</a:t>
            </a:r>
          </a:p>
          <a:p>
            <a:pPr algn="l">
              <a:lnSpc>
                <a:spcPts val="1707"/>
              </a:lnSpc>
            </a:pPr>
            <a:r>
              <a:rPr lang="en-US" sz="1219">
                <a:solidFill>
                  <a:srgbClr val="FFFFFF"/>
                </a:solidFill>
                <a:latin typeface="Montserrat"/>
                <a:ea typeface="Montserrat"/>
              </a:rPr>
              <a:t>● One-to-Many Relationship.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456621" y="1556838"/>
            <a:ext cx="14630931" cy="8121472"/>
          </a:xfrm>
          <a:custGeom>
            <a:avLst/>
            <a:gdLst/>
            <a:ahLst/>
            <a:cxnLst/>
            <a:rect r="r" b="b" t="t" l="l"/>
            <a:pathLst>
              <a:path h="8121472" w="14630931">
                <a:moveTo>
                  <a:pt x="0" y="0"/>
                </a:moveTo>
                <a:lnTo>
                  <a:pt x="14630931" y="0"/>
                </a:lnTo>
                <a:lnTo>
                  <a:pt x="14630931" y="8121472"/>
                </a:lnTo>
                <a:lnTo>
                  <a:pt x="0" y="8121472"/>
                </a:lnTo>
                <a:lnTo>
                  <a:pt x="0" y="0"/>
                </a:lnTo>
                <a:close/>
              </a:path>
            </a:pathLst>
          </a:custGeom>
          <a:blipFill>
            <a:blip r:embed="rId8"/>
            <a:stretch>
              <a:fillRect l="0" t="0" r="0" b="0"/>
            </a:stretch>
          </a:blipFill>
        </p:spPr>
      </p:sp>
      <p:sp>
        <p:nvSpPr>
          <p:cNvPr name="TextBox 9" id="9"/>
          <p:cNvSpPr txBox="true"/>
          <p:nvPr/>
        </p:nvSpPr>
        <p:spPr>
          <a:xfrm rot="0">
            <a:off x="753921" y="193141"/>
            <a:ext cx="11130050" cy="1171231"/>
          </a:xfrm>
          <a:prstGeom prst="rect">
            <a:avLst/>
          </a:prstGeom>
        </p:spPr>
        <p:txBody>
          <a:bodyPr anchor="t" rtlCol="false" tIns="0" lIns="0" bIns="0" rIns="0">
            <a:spAutoFit/>
          </a:bodyPr>
          <a:lstStyle/>
          <a:p>
            <a:pPr algn="l">
              <a:lnSpc>
                <a:spcPts val="9468"/>
              </a:lnSpc>
            </a:pPr>
            <a:r>
              <a:rPr lang="en-US" sz="6763" u="sng">
                <a:solidFill>
                  <a:srgbClr val="FFFFFF"/>
                </a:solidFill>
                <a:latin typeface="Neue Machina Ultra-Bold"/>
              </a:rPr>
              <a:t>Database Design:-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753921" y="1549994"/>
            <a:ext cx="4985389" cy="4202700"/>
          </a:xfrm>
          <a:custGeom>
            <a:avLst/>
            <a:gdLst/>
            <a:ahLst/>
            <a:cxnLst/>
            <a:rect r="r" b="b" t="t" l="l"/>
            <a:pathLst>
              <a:path h="4202700" w="4985389">
                <a:moveTo>
                  <a:pt x="0" y="0"/>
                </a:moveTo>
                <a:lnTo>
                  <a:pt x="4985389" y="0"/>
                </a:lnTo>
                <a:lnTo>
                  <a:pt x="4985389" y="4202700"/>
                </a:lnTo>
                <a:lnTo>
                  <a:pt x="0" y="4202700"/>
                </a:lnTo>
                <a:lnTo>
                  <a:pt x="0" y="0"/>
                </a:lnTo>
                <a:close/>
              </a:path>
            </a:pathLst>
          </a:custGeom>
          <a:blipFill>
            <a:blip r:embed="rId8"/>
            <a:stretch>
              <a:fillRect l="0" t="0" r="0" b="0"/>
            </a:stretch>
          </a:blipFill>
        </p:spPr>
      </p:sp>
      <p:sp>
        <p:nvSpPr>
          <p:cNvPr name="Freeform 9" id="9"/>
          <p:cNvSpPr/>
          <p:nvPr/>
        </p:nvSpPr>
        <p:spPr>
          <a:xfrm flipH="false" flipV="false" rot="0">
            <a:off x="753921" y="5933669"/>
            <a:ext cx="4985389" cy="3863412"/>
          </a:xfrm>
          <a:custGeom>
            <a:avLst/>
            <a:gdLst/>
            <a:ahLst/>
            <a:cxnLst/>
            <a:rect r="r" b="b" t="t" l="l"/>
            <a:pathLst>
              <a:path h="3863412" w="4985389">
                <a:moveTo>
                  <a:pt x="0" y="0"/>
                </a:moveTo>
                <a:lnTo>
                  <a:pt x="4985389" y="0"/>
                </a:lnTo>
                <a:lnTo>
                  <a:pt x="4985389" y="3863412"/>
                </a:lnTo>
                <a:lnTo>
                  <a:pt x="0" y="3863412"/>
                </a:lnTo>
                <a:lnTo>
                  <a:pt x="0" y="0"/>
                </a:lnTo>
                <a:close/>
              </a:path>
            </a:pathLst>
          </a:custGeom>
          <a:blipFill>
            <a:blip r:embed="rId9"/>
            <a:stretch>
              <a:fillRect l="0" t="0" r="0" b="0"/>
            </a:stretch>
          </a:blipFill>
        </p:spPr>
      </p:sp>
      <p:sp>
        <p:nvSpPr>
          <p:cNvPr name="Freeform 10" id="10"/>
          <p:cNvSpPr/>
          <p:nvPr/>
        </p:nvSpPr>
        <p:spPr>
          <a:xfrm flipH="false" flipV="false" rot="0">
            <a:off x="6218067" y="1549994"/>
            <a:ext cx="5831652" cy="4202700"/>
          </a:xfrm>
          <a:custGeom>
            <a:avLst/>
            <a:gdLst/>
            <a:ahLst/>
            <a:cxnLst/>
            <a:rect r="r" b="b" t="t" l="l"/>
            <a:pathLst>
              <a:path h="4202700" w="5831652">
                <a:moveTo>
                  <a:pt x="0" y="0"/>
                </a:moveTo>
                <a:lnTo>
                  <a:pt x="5831652" y="0"/>
                </a:lnTo>
                <a:lnTo>
                  <a:pt x="5831652" y="4202700"/>
                </a:lnTo>
                <a:lnTo>
                  <a:pt x="0" y="4202700"/>
                </a:lnTo>
                <a:lnTo>
                  <a:pt x="0" y="0"/>
                </a:lnTo>
                <a:close/>
              </a:path>
            </a:pathLst>
          </a:custGeom>
          <a:blipFill>
            <a:blip r:embed="rId10"/>
            <a:stretch>
              <a:fillRect l="0" t="0" r="-7669" b="0"/>
            </a:stretch>
          </a:blipFill>
        </p:spPr>
      </p:sp>
      <p:sp>
        <p:nvSpPr>
          <p:cNvPr name="Freeform 11" id="11"/>
          <p:cNvSpPr/>
          <p:nvPr/>
        </p:nvSpPr>
        <p:spPr>
          <a:xfrm flipH="false" flipV="false" rot="0">
            <a:off x="6184672" y="5933669"/>
            <a:ext cx="5865048" cy="3863412"/>
          </a:xfrm>
          <a:custGeom>
            <a:avLst/>
            <a:gdLst/>
            <a:ahLst/>
            <a:cxnLst/>
            <a:rect r="r" b="b" t="t" l="l"/>
            <a:pathLst>
              <a:path h="3863412" w="5865048">
                <a:moveTo>
                  <a:pt x="0" y="0"/>
                </a:moveTo>
                <a:lnTo>
                  <a:pt x="5865047" y="0"/>
                </a:lnTo>
                <a:lnTo>
                  <a:pt x="5865047" y="3863412"/>
                </a:lnTo>
                <a:lnTo>
                  <a:pt x="0" y="3863412"/>
                </a:lnTo>
                <a:lnTo>
                  <a:pt x="0" y="0"/>
                </a:lnTo>
                <a:close/>
              </a:path>
            </a:pathLst>
          </a:custGeom>
          <a:blipFill>
            <a:blip r:embed="rId11"/>
            <a:stretch>
              <a:fillRect l="0" t="0" r="-4410" b="0"/>
            </a:stretch>
          </a:blipFill>
        </p:spPr>
      </p:sp>
      <p:sp>
        <p:nvSpPr>
          <p:cNvPr name="Freeform 12" id="12"/>
          <p:cNvSpPr/>
          <p:nvPr/>
        </p:nvSpPr>
        <p:spPr>
          <a:xfrm flipH="false" flipV="false" rot="0">
            <a:off x="12825786" y="1524887"/>
            <a:ext cx="4772766" cy="4200231"/>
          </a:xfrm>
          <a:custGeom>
            <a:avLst/>
            <a:gdLst/>
            <a:ahLst/>
            <a:cxnLst/>
            <a:rect r="r" b="b" t="t" l="l"/>
            <a:pathLst>
              <a:path h="4200231" w="4772766">
                <a:moveTo>
                  <a:pt x="0" y="0"/>
                </a:moveTo>
                <a:lnTo>
                  <a:pt x="4772766" y="0"/>
                </a:lnTo>
                <a:lnTo>
                  <a:pt x="4772766" y="4200231"/>
                </a:lnTo>
                <a:lnTo>
                  <a:pt x="0" y="4200231"/>
                </a:lnTo>
                <a:lnTo>
                  <a:pt x="0" y="0"/>
                </a:lnTo>
                <a:close/>
              </a:path>
            </a:pathLst>
          </a:custGeom>
          <a:blipFill>
            <a:blip r:embed="rId12"/>
            <a:stretch>
              <a:fillRect l="0" t="0" r="0" b="0"/>
            </a:stretch>
          </a:blipFill>
        </p:spPr>
      </p:sp>
      <p:sp>
        <p:nvSpPr>
          <p:cNvPr name="Freeform 13" id="13"/>
          <p:cNvSpPr/>
          <p:nvPr/>
        </p:nvSpPr>
        <p:spPr>
          <a:xfrm flipH="false" flipV="false" rot="0">
            <a:off x="12825786" y="5933669"/>
            <a:ext cx="4772766" cy="3948156"/>
          </a:xfrm>
          <a:custGeom>
            <a:avLst/>
            <a:gdLst/>
            <a:ahLst/>
            <a:cxnLst/>
            <a:rect r="r" b="b" t="t" l="l"/>
            <a:pathLst>
              <a:path h="3948156" w="4772766">
                <a:moveTo>
                  <a:pt x="0" y="0"/>
                </a:moveTo>
                <a:lnTo>
                  <a:pt x="4772766" y="0"/>
                </a:lnTo>
                <a:lnTo>
                  <a:pt x="4772766" y="3948155"/>
                </a:lnTo>
                <a:lnTo>
                  <a:pt x="0" y="3948155"/>
                </a:lnTo>
                <a:lnTo>
                  <a:pt x="0" y="0"/>
                </a:lnTo>
                <a:close/>
              </a:path>
            </a:pathLst>
          </a:custGeom>
          <a:blipFill>
            <a:blip r:embed="rId13"/>
            <a:stretch>
              <a:fillRect l="0" t="-2041" r="0" b="-2041"/>
            </a:stretch>
          </a:blipFill>
        </p:spPr>
      </p:sp>
      <p:sp>
        <p:nvSpPr>
          <p:cNvPr name="TextBox 14" id="14"/>
          <p:cNvSpPr txBox="true"/>
          <p:nvPr/>
        </p:nvSpPr>
        <p:spPr>
          <a:xfrm rot="0">
            <a:off x="753921" y="193141"/>
            <a:ext cx="11130050" cy="1171231"/>
          </a:xfrm>
          <a:prstGeom prst="rect">
            <a:avLst/>
          </a:prstGeom>
        </p:spPr>
        <p:txBody>
          <a:bodyPr anchor="t" rtlCol="false" tIns="0" lIns="0" bIns="0" rIns="0">
            <a:spAutoFit/>
          </a:bodyPr>
          <a:lstStyle/>
          <a:p>
            <a:pPr algn="l">
              <a:lnSpc>
                <a:spcPts val="9468"/>
              </a:lnSpc>
            </a:pPr>
            <a:r>
              <a:rPr lang="en-US" sz="6763" u="sng">
                <a:solidFill>
                  <a:srgbClr val="FFFFFF"/>
                </a:solidFill>
                <a:latin typeface="Neue Machina Ultra-Bold"/>
              </a:rPr>
              <a:t>Database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2"/>
            <a:stretch>
              <a:fillRect l="0" t="0" r="0" b="0"/>
            </a:stretch>
          </a:blipFill>
        </p:spPr>
      </p:sp>
      <p:sp>
        <p:nvSpPr>
          <p:cNvPr name="Freeform 3" id="3"/>
          <p:cNvSpPr/>
          <p:nvPr/>
        </p:nvSpPr>
        <p:spPr>
          <a:xfrm flipH="false" flipV="false" rot="0">
            <a:off x="-827819" y="8961550"/>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3"/>
            <a:stretch>
              <a:fillRect l="0" t="0" r="0" b="0"/>
            </a:stretch>
          </a:blipFill>
        </p:spPr>
      </p:sp>
      <p:sp>
        <p:nvSpPr>
          <p:cNvPr name="Freeform 4" id="4"/>
          <p:cNvSpPr/>
          <p:nvPr/>
        </p:nvSpPr>
        <p:spPr>
          <a:xfrm flipH="false" flipV="false" rot="0">
            <a:off x="561510" y="487219"/>
            <a:ext cx="4884692" cy="3665743"/>
          </a:xfrm>
          <a:custGeom>
            <a:avLst/>
            <a:gdLst/>
            <a:ahLst/>
            <a:cxnLst/>
            <a:rect r="r" b="b" t="t" l="l"/>
            <a:pathLst>
              <a:path h="3665743" w="4884692">
                <a:moveTo>
                  <a:pt x="0" y="0"/>
                </a:moveTo>
                <a:lnTo>
                  <a:pt x="4884692" y="0"/>
                </a:lnTo>
                <a:lnTo>
                  <a:pt x="4884692" y="3665743"/>
                </a:lnTo>
                <a:lnTo>
                  <a:pt x="0" y="3665743"/>
                </a:lnTo>
                <a:lnTo>
                  <a:pt x="0" y="0"/>
                </a:lnTo>
                <a:close/>
              </a:path>
            </a:pathLst>
          </a:custGeom>
          <a:blipFill>
            <a:blip r:embed="rId4"/>
            <a:stretch>
              <a:fillRect l="0" t="0" r="0" b="0"/>
            </a:stretch>
          </a:blipFill>
        </p:spPr>
      </p:sp>
      <p:sp>
        <p:nvSpPr>
          <p:cNvPr name="Freeform 5" id="5"/>
          <p:cNvSpPr/>
          <p:nvPr/>
        </p:nvSpPr>
        <p:spPr>
          <a:xfrm flipH="false" flipV="false" rot="0">
            <a:off x="561510" y="4964610"/>
            <a:ext cx="4884692" cy="3817250"/>
          </a:xfrm>
          <a:custGeom>
            <a:avLst/>
            <a:gdLst/>
            <a:ahLst/>
            <a:cxnLst/>
            <a:rect r="r" b="b" t="t" l="l"/>
            <a:pathLst>
              <a:path h="3817250" w="4884692">
                <a:moveTo>
                  <a:pt x="0" y="0"/>
                </a:moveTo>
                <a:lnTo>
                  <a:pt x="4884692" y="0"/>
                </a:lnTo>
                <a:lnTo>
                  <a:pt x="4884692" y="3817250"/>
                </a:lnTo>
                <a:lnTo>
                  <a:pt x="0" y="3817250"/>
                </a:lnTo>
                <a:lnTo>
                  <a:pt x="0" y="0"/>
                </a:lnTo>
                <a:close/>
              </a:path>
            </a:pathLst>
          </a:custGeom>
          <a:blipFill>
            <a:blip r:embed="rId5"/>
            <a:stretch>
              <a:fillRect l="0" t="0" r="-9105" b="0"/>
            </a:stretch>
          </a:blipFill>
        </p:spPr>
      </p:sp>
      <p:sp>
        <p:nvSpPr>
          <p:cNvPr name="Freeform 6" id="6"/>
          <p:cNvSpPr/>
          <p:nvPr/>
        </p:nvSpPr>
        <p:spPr>
          <a:xfrm flipH="false" flipV="false" rot="0">
            <a:off x="5922075" y="487219"/>
            <a:ext cx="5838227" cy="3665743"/>
          </a:xfrm>
          <a:custGeom>
            <a:avLst/>
            <a:gdLst/>
            <a:ahLst/>
            <a:cxnLst/>
            <a:rect r="r" b="b" t="t" l="l"/>
            <a:pathLst>
              <a:path h="3665743" w="5838227">
                <a:moveTo>
                  <a:pt x="0" y="0"/>
                </a:moveTo>
                <a:lnTo>
                  <a:pt x="5838228" y="0"/>
                </a:lnTo>
                <a:lnTo>
                  <a:pt x="5838228" y="3665743"/>
                </a:lnTo>
                <a:lnTo>
                  <a:pt x="0" y="3665743"/>
                </a:lnTo>
                <a:lnTo>
                  <a:pt x="0" y="0"/>
                </a:lnTo>
                <a:close/>
              </a:path>
            </a:pathLst>
          </a:custGeom>
          <a:blipFill>
            <a:blip r:embed="rId6"/>
            <a:stretch>
              <a:fillRect l="0" t="0" r="0" b="0"/>
            </a:stretch>
          </a:blipFill>
        </p:spPr>
      </p:sp>
      <p:sp>
        <p:nvSpPr>
          <p:cNvPr name="Freeform 7" id="7"/>
          <p:cNvSpPr/>
          <p:nvPr/>
        </p:nvSpPr>
        <p:spPr>
          <a:xfrm flipH="false" flipV="false" rot="0">
            <a:off x="12236553" y="3491141"/>
            <a:ext cx="5838227" cy="3304717"/>
          </a:xfrm>
          <a:custGeom>
            <a:avLst/>
            <a:gdLst/>
            <a:ahLst/>
            <a:cxnLst/>
            <a:rect r="r" b="b" t="t" l="l"/>
            <a:pathLst>
              <a:path h="3304717" w="5838227">
                <a:moveTo>
                  <a:pt x="0" y="0"/>
                </a:moveTo>
                <a:lnTo>
                  <a:pt x="5838227" y="0"/>
                </a:lnTo>
                <a:lnTo>
                  <a:pt x="5838227" y="3304718"/>
                </a:lnTo>
                <a:lnTo>
                  <a:pt x="0" y="3304718"/>
                </a:lnTo>
                <a:lnTo>
                  <a:pt x="0" y="0"/>
                </a:lnTo>
                <a:close/>
              </a:path>
            </a:pathLst>
          </a:custGeom>
          <a:blipFill>
            <a:blip r:embed="rId7"/>
            <a:stretch>
              <a:fillRect l="-324" t="0" r="-324" b="0"/>
            </a:stretch>
          </a:blipFill>
        </p:spPr>
      </p:sp>
      <p:sp>
        <p:nvSpPr>
          <p:cNvPr name="Freeform 8" id="8"/>
          <p:cNvSpPr/>
          <p:nvPr/>
        </p:nvSpPr>
        <p:spPr>
          <a:xfrm flipH="false" flipV="false" rot="0">
            <a:off x="5922075" y="4964610"/>
            <a:ext cx="5626694" cy="3817250"/>
          </a:xfrm>
          <a:custGeom>
            <a:avLst/>
            <a:gdLst/>
            <a:ahLst/>
            <a:cxnLst/>
            <a:rect r="r" b="b" t="t" l="l"/>
            <a:pathLst>
              <a:path h="3817250" w="5626694">
                <a:moveTo>
                  <a:pt x="0" y="0"/>
                </a:moveTo>
                <a:lnTo>
                  <a:pt x="5626695" y="0"/>
                </a:lnTo>
                <a:lnTo>
                  <a:pt x="5626695" y="3817250"/>
                </a:lnTo>
                <a:lnTo>
                  <a:pt x="0" y="3817250"/>
                </a:lnTo>
                <a:lnTo>
                  <a:pt x="0" y="0"/>
                </a:lnTo>
                <a:close/>
              </a:path>
            </a:pathLst>
          </a:custGeom>
          <a:blipFill>
            <a:blip r:embed="rId8"/>
            <a:stretch>
              <a:fillRect l="0" t="-2361" r="0" b="-2361"/>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488265" y="2496710"/>
            <a:ext cx="9674120" cy="7379744"/>
          </a:xfrm>
          <a:custGeom>
            <a:avLst/>
            <a:gdLst/>
            <a:ahLst/>
            <a:cxnLst/>
            <a:rect r="r" b="b" t="t" l="l"/>
            <a:pathLst>
              <a:path h="7379744" w="9674120">
                <a:moveTo>
                  <a:pt x="0" y="0"/>
                </a:moveTo>
                <a:lnTo>
                  <a:pt x="9674120" y="0"/>
                </a:lnTo>
                <a:lnTo>
                  <a:pt x="9674120" y="7379744"/>
                </a:lnTo>
                <a:lnTo>
                  <a:pt x="0" y="7379744"/>
                </a:lnTo>
                <a:lnTo>
                  <a:pt x="0" y="0"/>
                </a:lnTo>
                <a:close/>
              </a:path>
            </a:pathLst>
          </a:custGeom>
          <a:blipFill>
            <a:blip r:embed="rId8"/>
            <a:stretch>
              <a:fillRect l="0" t="0" r="0" b="0"/>
            </a:stretch>
          </a:blipFill>
        </p:spPr>
      </p:sp>
      <p:sp>
        <p:nvSpPr>
          <p:cNvPr name="TextBox 9" id="9"/>
          <p:cNvSpPr txBox="true"/>
          <p:nvPr/>
        </p:nvSpPr>
        <p:spPr>
          <a:xfrm rot="0">
            <a:off x="1360107" y="344344"/>
            <a:ext cx="14360337" cy="1171231"/>
          </a:xfrm>
          <a:prstGeom prst="rect">
            <a:avLst/>
          </a:prstGeom>
        </p:spPr>
        <p:txBody>
          <a:bodyPr anchor="t" rtlCol="false" tIns="0" lIns="0" bIns="0" rIns="0">
            <a:spAutoFit/>
          </a:bodyPr>
          <a:lstStyle/>
          <a:p>
            <a:pPr algn="l">
              <a:lnSpc>
                <a:spcPts val="9468"/>
              </a:lnSpc>
            </a:pPr>
            <a:r>
              <a:rPr lang="en-US" sz="6763">
                <a:solidFill>
                  <a:srgbClr val="FFFFFF"/>
                </a:solidFill>
                <a:latin typeface="Neue Machina Ultra-Bold"/>
              </a:rPr>
              <a:t>Normalisation to 3NF/BCNF:</a:t>
            </a:r>
          </a:p>
        </p:txBody>
      </p:sp>
      <p:sp>
        <p:nvSpPr>
          <p:cNvPr name="TextBox 10" id="10"/>
          <p:cNvSpPr txBox="true"/>
          <p:nvPr/>
        </p:nvSpPr>
        <p:spPr>
          <a:xfrm rot="0">
            <a:off x="1360107" y="1658220"/>
            <a:ext cx="14360337" cy="838490"/>
          </a:xfrm>
          <a:prstGeom prst="rect">
            <a:avLst/>
          </a:prstGeom>
        </p:spPr>
        <p:txBody>
          <a:bodyPr anchor="t" rtlCol="false" tIns="0" lIns="0" bIns="0" rIns="0">
            <a:spAutoFit/>
          </a:bodyPr>
          <a:lstStyle/>
          <a:p>
            <a:pPr algn="l">
              <a:lnSpc>
                <a:spcPts val="6809"/>
              </a:lnSpc>
            </a:pPr>
            <a:r>
              <a:rPr lang="en-US" sz="4863">
                <a:solidFill>
                  <a:srgbClr val="FFFFFF"/>
                </a:solidFill>
                <a:latin typeface="Neue Machina Ultra-Bold"/>
              </a:rPr>
              <a:t>1st Step: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8"/>
            <a:stretch>
              <a:fillRect l="0" t="0" r="0" b="0"/>
            </a:stretch>
          </a:blipFill>
        </p:spPr>
      </p:sp>
      <p:sp>
        <p:nvSpPr>
          <p:cNvPr name="Freeform 6" id="6"/>
          <p:cNvSpPr/>
          <p:nvPr/>
        </p:nvSpPr>
        <p:spPr>
          <a:xfrm flipH="false" flipV="false" rot="0">
            <a:off x="1028700" y="1728091"/>
            <a:ext cx="12754157" cy="7982532"/>
          </a:xfrm>
          <a:custGeom>
            <a:avLst/>
            <a:gdLst/>
            <a:ahLst/>
            <a:cxnLst/>
            <a:rect r="r" b="b" t="t" l="l"/>
            <a:pathLst>
              <a:path h="7982532" w="12754157">
                <a:moveTo>
                  <a:pt x="0" y="0"/>
                </a:moveTo>
                <a:lnTo>
                  <a:pt x="12754157" y="0"/>
                </a:lnTo>
                <a:lnTo>
                  <a:pt x="12754157" y="7982532"/>
                </a:lnTo>
                <a:lnTo>
                  <a:pt x="0" y="7982532"/>
                </a:lnTo>
                <a:lnTo>
                  <a:pt x="0" y="0"/>
                </a:lnTo>
                <a:close/>
              </a:path>
            </a:pathLst>
          </a:custGeom>
          <a:blipFill>
            <a:blip r:embed="rId9"/>
            <a:stretch>
              <a:fillRect l="0" t="0" r="0" b="0"/>
            </a:stretch>
          </a:blipFill>
        </p:spPr>
      </p:sp>
      <p:sp>
        <p:nvSpPr>
          <p:cNvPr name="TextBox 7" id="7"/>
          <p:cNvSpPr txBox="true"/>
          <p:nvPr/>
        </p:nvSpPr>
        <p:spPr>
          <a:xfrm rot="0">
            <a:off x="-2925861" y="277515"/>
            <a:ext cx="13060673" cy="1319830"/>
          </a:xfrm>
          <a:prstGeom prst="rect">
            <a:avLst/>
          </a:prstGeom>
        </p:spPr>
        <p:txBody>
          <a:bodyPr anchor="t" rtlCol="false" tIns="0" lIns="0" bIns="0" rIns="0">
            <a:spAutoFit/>
          </a:bodyPr>
          <a:lstStyle/>
          <a:p>
            <a:pPr algn="ctr">
              <a:lnSpc>
                <a:spcPts val="10728"/>
              </a:lnSpc>
            </a:pPr>
            <a:r>
              <a:rPr lang="en-US" sz="7663">
                <a:solidFill>
                  <a:srgbClr val="FFFFFF"/>
                </a:solidFill>
                <a:latin typeface="Neue Machina Ultra-Bold"/>
              </a:rPr>
              <a:t>2nd Step: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DAGDHwuBjkQ</dc:identifier>
  <dcterms:modified xsi:type="dcterms:W3CDTF">2011-08-01T06:04:30Z</dcterms:modified>
  <cp:revision>1</cp:revision>
  <dc:title>Blue Purple Futuristic Modern 3D Tech Company Business Presentation</dc:title>
</cp:coreProperties>
</file>